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8cb9bcd807a4f68" /><Relationship Type="http://schemas.openxmlformats.org/officeDocument/2006/relationships/extended-properties" Target="/docProps/app.xml" Id="Re0ac06e7bfab4def" /><Relationship Type="http://schemas.openxmlformats.org/officeDocument/2006/relationships/officeDocument" Target="/ppt/presentation.xml" Id="Rce6b8d73e9ca446c" /></Relationships>
</file>

<file path=ppt/presentation.xml><?xml version="1.0" encoding="utf-8"?>
<p:presentation xmlns:p="http://schemas.openxmlformats.org/presentationml/2006/main">
  <p:sldMasterIdLst>
    <p:sldMasterId xmlns:r="http://schemas.openxmlformats.org/officeDocument/2006/relationships" id="2147483648" r:id="R07e934fb4e7f4a55"/>
  </p:sldMasterIdLst>
  <p:notesMasterIdLst>
    <p:notesMasterId xmlns:r="http://schemas.openxmlformats.org/officeDocument/2006/relationships" r:id="R3847bd4b61e34d90"/>
  </p:notesMasterIdLst>
  <p:sldIdLst>
    <p:sldId xmlns:r="http://schemas.openxmlformats.org/officeDocument/2006/relationships" id="256" r:id="Re8eca8fd6bcf4178"/>
    <p:sldId xmlns:r="http://schemas.openxmlformats.org/officeDocument/2006/relationships" id="257" r:id="Rbbc026727887481d"/>
    <p:sldId xmlns:r="http://schemas.openxmlformats.org/officeDocument/2006/relationships" id="258" r:id="R011d4a07e66e4606"/>
    <p:sldId xmlns:r="http://schemas.openxmlformats.org/officeDocument/2006/relationships" id="259" r:id="Rf2bc0f48c6874119"/>
    <p:sldId xmlns:r="http://schemas.openxmlformats.org/officeDocument/2006/relationships" id="260" r:id="R54d9df35b39140c9"/>
    <p:sldId xmlns:r="http://schemas.openxmlformats.org/officeDocument/2006/relationships" id="261" r:id="Rd3d0ba335a7d4525"/>
    <p:sldId xmlns:r="http://schemas.openxmlformats.org/officeDocument/2006/relationships" id="262" r:id="Ra985377bbf1f45c2"/>
    <p:sldId xmlns:r="http://schemas.openxmlformats.org/officeDocument/2006/relationships" id="263" r:id="R69d143e8c0074e46"/>
    <p:sldId xmlns:r="http://schemas.openxmlformats.org/officeDocument/2006/relationships" id="264" r:id="R62e114023021477c"/>
    <p:sldId xmlns:r="http://schemas.openxmlformats.org/officeDocument/2006/relationships" id="265" r:id="Re5655e4771654f9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6c9a836a6524cf2" /><Relationship Type="http://schemas.openxmlformats.org/officeDocument/2006/relationships/slideMaster" Target="/ppt/slideMasters/slideMaster1.xml" Id="R07e934fb4e7f4a55" /><Relationship Type="http://schemas.openxmlformats.org/officeDocument/2006/relationships/notesMaster" Target="/ppt/notesMasters/notesMaster1.xml" Id="R3847bd4b61e34d90" /><Relationship Type="http://schemas.openxmlformats.org/officeDocument/2006/relationships/presProps" Target="/ppt/presProps.xml" Id="R71df240d193d44a7" /><Relationship Type="http://schemas.openxmlformats.org/officeDocument/2006/relationships/tableStyles" Target="/ppt/tableStyles.xml" Id="R628ae538cb4a42cd" /><Relationship Type="http://schemas.openxmlformats.org/officeDocument/2006/relationships/slide" Target="/ppt/slides/slide1.xml" Id="Re8eca8fd6bcf4178" /><Relationship Type="http://schemas.openxmlformats.org/officeDocument/2006/relationships/slide" Target="/ppt/slides/slide2.xml" Id="Rbbc026727887481d" /><Relationship Type="http://schemas.openxmlformats.org/officeDocument/2006/relationships/slide" Target="/ppt/slides/slide3.xml" Id="R011d4a07e66e4606" /><Relationship Type="http://schemas.openxmlformats.org/officeDocument/2006/relationships/slide" Target="/ppt/slides/slide4.xml" Id="Rf2bc0f48c6874119" /><Relationship Type="http://schemas.openxmlformats.org/officeDocument/2006/relationships/slide" Target="/ppt/slides/slide5.xml" Id="R54d9df35b39140c9" /><Relationship Type="http://schemas.openxmlformats.org/officeDocument/2006/relationships/slide" Target="/ppt/slides/slide6.xml" Id="Rd3d0ba335a7d4525" /><Relationship Type="http://schemas.openxmlformats.org/officeDocument/2006/relationships/slide" Target="/ppt/slides/slide7.xml" Id="Ra985377bbf1f45c2" /><Relationship Type="http://schemas.openxmlformats.org/officeDocument/2006/relationships/slide" Target="/ppt/slides/slide8.xml" Id="R69d143e8c0074e46" /><Relationship Type="http://schemas.openxmlformats.org/officeDocument/2006/relationships/slide" Target="/ppt/slides/slide9.xml" Id="R62e114023021477c" /><Relationship Type="http://schemas.openxmlformats.org/officeDocument/2006/relationships/slide" Target="/ppt/slides/slide10.xml" Id="Re5655e4771654f9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a026c28ad1c4b9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8297d16ce254d02" /><Relationship Type="http://schemas.openxmlformats.org/officeDocument/2006/relationships/notesMaster" Target="/ppt/notesMasters/notesMaster1.xml" Id="R1431debf0be744c8"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78d0a5f19f4d18" /><Relationship Type="http://schemas.openxmlformats.org/officeDocument/2006/relationships/notesMaster" Target="/ppt/notesMasters/notesMaster1.xml" Id="R085b5267b89a406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2710ae8a7da4939" /><Relationship Type="http://schemas.openxmlformats.org/officeDocument/2006/relationships/notesMaster" Target="/ppt/notesMasters/notesMaster1.xml" Id="R094d1c406cd54a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5ba80d7cbec1468a" /><Relationship Type="http://schemas.openxmlformats.org/officeDocument/2006/relationships/notesMaster" Target="/ppt/notesMasters/notesMaster1.xml" Id="Rc27e0e5a749a4ac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e8bbd4f897b48ac" /><Relationship Type="http://schemas.openxmlformats.org/officeDocument/2006/relationships/notesMaster" Target="/ppt/notesMasters/notesMaster1.xml" Id="R2f1e6f89add2411d" /></Relationships>
</file>

<file path=ppt/notesSlides/_rels/notesSlide6.xml.rels>&#65279;<?xml version="1.0" encoding="utf-8"?><Relationships xmlns="http://schemas.openxmlformats.org/package/2006/relationships"><Relationship Type="http://schemas.openxmlformats.org/officeDocument/2006/relationships/slide" Target="/ppt/slides/slide6.xml" Id="R68546b4cd82b4f74" /><Relationship Type="http://schemas.openxmlformats.org/officeDocument/2006/relationships/notesMaster" Target="/ppt/notesMasters/notesMaster1.xml" Id="Rbbb9103ae9844d97" /></Relationships>
</file>

<file path=ppt/notesSlides/_rels/notesSlide7.xml.rels>&#65279;<?xml version="1.0" encoding="utf-8"?><Relationships xmlns="http://schemas.openxmlformats.org/package/2006/relationships"><Relationship Type="http://schemas.openxmlformats.org/officeDocument/2006/relationships/slide" Target="/ppt/slides/slide7.xml" Id="R3f1754967ac34b69" /><Relationship Type="http://schemas.openxmlformats.org/officeDocument/2006/relationships/notesMaster" Target="/ppt/notesMasters/notesMaster1.xml" Id="R46d1637f3da94d1d"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cf11e1d39c4c46" /><Relationship Type="http://schemas.openxmlformats.org/officeDocument/2006/relationships/notesMaster" Target="/ppt/notesMasters/notesMaster1.xml" Id="Rd189c56739404e39" /></Relationships>
</file>

<file path=ppt/notesSlides/_rels/notesSlide9.xml.rels>&#65279;<?xml version="1.0" encoding="utf-8"?><Relationships xmlns="http://schemas.openxmlformats.org/package/2006/relationships"><Relationship Type="http://schemas.openxmlformats.org/officeDocument/2006/relationships/slide" Target="/ppt/slides/slide9.xml" Id="Re3629edf3caa4a74" /><Relationship Type="http://schemas.openxmlformats.org/officeDocument/2006/relationships/notesMaster" Target="/ppt/notesMasters/notesMaster1.xml" Id="Rdc454315c22243d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29657135432481c" /><Relationship Type="http://schemas.openxmlformats.org/officeDocument/2006/relationships/notesMaster" Target="/ppt/notesMasters/notesMaster1.xml" Id="R2a446adb8fa940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am Michał Kiełtyka, the sole member of DEFOZO SOFTWARE HOUSE. ActionGate controls agent workflows across models, APIs and MCP. I will follow a supplier review through the gateway and show what happens when the content or requested action crosses its permissions. The demonstration uses synthetic business data. Sources: TEAM.json and the recorded final workflow in artifacts/submission/ui-workflow.json.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supplier document should inform a review. It can also contain an instruction that tries to redirect the agent. The business risk appears when the agent acts on it: retrieving another tenant’s document, sending protected data or spending outside its allowance. ActionGate checks the proposed action together with its authority and context before dispatch. The next slide follows the useful work we want to preserve. Sources: selected plan sections 1 to 3, threat-model.md, and the actual injection 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completed legal workflow from the same recorded browser job. The agent reads an approved document through the registered MCP connector. Its model request, memory write and report save all pass through ActionGate. We can open the document operation and inspect a durable connector receipt. The record contains four completed operations. Source: ui-workflow.json, legal run fc244d54-e6ba-431f-a18a-960940d53a48. Exact operation IDs and audit are in that artifact.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isolated agent reaches our authenticated gateway. Deterministic controls check access, classification, arguments and sensitive data. The local semantic worker evaluates attempts to redirect the workflow, while OPA and the broker keep authorization authority. The broker reserves resources against PostgreSQL before dispatching a registered connector. The result passes output inspection and a final release check. Models, document MCP and API sinks remain behind this boundary. Both gateway replicas share the ledger. Source: compose.yaml, docs/architecture.md, actual model and document operations in ui-workflow.json.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browser started the persisted interactive job 75b2eb00-6eae-4566-af34-06ea92aa6c63. Its four workflows show a completed supplier review, personal-data redaction, a semantic injection block before dispatch and a deterministic cross-tenant rejection. The recording links each to its actual operation and receipt state. The short pitch labels the real processing interval omitted from the edit. Source: artifacts/submission/ui-workflow.json and ActionGate-UI-workflows.mp4. Generation 15, model qwen3.5:4b, guard actiongate-guard-v2.9.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operator edits the same policy the gateway applies. Validation checks the draft before signed activation. The active generation includes the feed, approved tools and model settings. Strict can block personal data while Balanced can redact permitted text fields. Signed threat rules can be added and removed through new revisions. The real synthetic policy comparison evaluates sixteen calibration cases and records candidate decisions without repeating business effects. This calibration replay is distinct from independent quality evaluation. Sources: live policy capture, configuration.md, policy-replay.json.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admitted request reserves its resource allowance before execution. Delegated work shares the original root budget. Guard inspection and output screening consume real local resources too. The dashboard separates tokens, worker occupancy and monetary commitments. It keeps historical price revisions with their actual reservations. An uncertain outcome remains committed until reconciliation. Sources: ledger.py, docs/configuration.md and the current budget capture.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Security teams can open an operation and follow the exact arguments, policy generation, decision, dispatch, connector receipt and settlement. They can export tenant-scoped audit records. Management receives resource aggregates without protected payloads. The document receipt on this slide belongs to the completed recorded workflow. Source: the exact document operation in ui-workflow.json and the actual JSONL/CSV API exports in artifacts/submission.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package supports an independent evaluator using a different client or an unseen input. Python and TypeScript examples call the authenticated gateway. An evaluator can install the same source and inspect its reproducible reports. The real browser demonstration accompanies the executable tests. Exact test totals, sample confusion matrices and performance measurements are in docs/acceptance.md, artifacts/all-local.json and artifacts/semantic-quality.json. Inspect those reports for the scope and limitations of each measurement. Sources: packages/clients, README.md, docs/jury-runbook.md, client-examples.json and acceptance-report.json.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the live demo and try your own input. The gateway applies the active policy and records the outcome. The repository contains the gateway, sample configuration, client examples, tests and a runbook for a fresh local installation. ActionGate lets teams complete useful agent workflows with explicit data access and spending permissions. I am Michał Kiełtyka of DEFOZO SOFTWARE HOUSE. Links on this slide are verified public delivery links supplied after deployment. Source: README.md, jury-runbook.md, TEAM.json and public access verification.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2871fa088e9420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1a3040f3cb24464" /><Relationship Type="http://schemas.openxmlformats.org/officeDocument/2006/relationships/slideLayout" Target="/ppt/slideLayouts/slideLayout1.xml" Id="Rfc613f245fbb4af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c613f245fbb4af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fdbe89bc1754051" /><Relationship Type="http://schemas.openxmlformats.org/officeDocument/2006/relationships/image" Target="/ppt/media/image.png" Id="Raee2b45006a641f3" /><Relationship Type="http://schemas.openxmlformats.org/officeDocument/2006/relationships/notesSlide" Target="/ppt/notesSlides/notesSlide1.xml" Id="Rc423a29a2df2498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43742f2e7fe4864" /><Relationship Type="http://schemas.openxmlformats.org/officeDocument/2006/relationships/notesSlide" Target="/ppt/notesSlides/notesSlide2.xml" Id="R0b41a7ac884d4f2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a398e358de84463" /><Relationship Type="http://schemas.openxmlformats.org/officeDocument/2006/relationships/notesSlide" Target="/ppt/notesSlides/notesSlide3.xml" Id="Re3da2a559d8e4cd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b18a14246ff4263" /><Relationship Type="http://schemas.openxmlformats.org/officeDocument/2006/relationships/notesSlide" Target="/ppt/notesSlides/notesSlide4.xml" Id="Re282bbdff6f6482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7249d349d2e42d7" /><Relationship Type="http://schemas.openxmlformats.org/officeDocument/2006/relationships/image" Target="/ppt/media/image2.png" Id="Rf1ed555d391640b8" /><Relationship Type="http://schemas.openxmlformats.org/officeDocument/2006/relationships/notesSlide" Target="/ppt/notesSlides/notesSlide5.xml" Id="Rf181d4d2f61047d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57dbb71d4504a45" /><Relationship Type="http://schemas.openxmlformats.org/officeDocument/2006/relationships/image" Target="/ppt/media/image3.png" Id="R0540d153b04b4d8c" /><Relationship Type="http://schemas.openxmlformats.org/officeDocument/2006/relationships/notesSlide" Target="/ppt/notesSlides/notesSlide6.xml" Id="R2b434c27911e483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4287ad009fa46af" /><Relationship Type="http://schemas.openxmlformats.org/officeDocument/2006/relationships/image" Target="/ppt/media/image4.png" Id="R425cc4a3c45b4be2" /><Relationship Type="http://schemas.openxmlformats.org/officeDocument/2006/relationships/notesSlide" Target="/ppt/notesSlides/notesSlide7.xml" Id="R25bc74a21b21440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2d26195e65e4e39" /><Relationship Type="http://schemas.openxmlformats.org/officeDocument/2006/relationships/image" Target="/ppt/media/image5.png" Id="R2c529dc192c54ee9" /><Relationship Type="http://schemas.openxmlformats.org/officeDocument/2006/relationships/image" Target="/ppt/media/image6.png" Id="Rce3608f7e68748a7" /><Relationship Type="http://schemas.openxmlformats.org/officeDocument/2006/relationships/notesSlide" Target="/ppt/notesSlides/notesSlide8.xml" Id="Rebb08ee312e34ec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dfcce9ae1aa4385" /><Relationship Type="http://schemas.openxmlformats.org/officeDocument/2006/relationships/notesSlide" Target="/ppt/notesSlides/notesSlide9.xml" Id="R57530bd92e2047b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6f44ac4edcf4020" /><Relationship Type="http://schemas.openxmlformats.org/officeDocument/2006/relationships/notesSlide" Target="/ppt/notesSlides/notesSlide10.xml" Id="R42313d1aee2441c5" /></Relationships>
</file>

<file path=ppt/slides/slide1.xml><?xml version="1.0" encoding="utf-8"?>
<p:sld xmlns:p="http://schemas.openxmlformats.org/presentationml/2006/main">
  <p:cSld>
    <p:bg>
      <p:bgPr>
        <a:solidFill xmlns:a="http://schemas.openxmlformats.org/drawingml/2006/main">
          <a:srgbClr val="10141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603BE6E-8C67-4A6A-AE3E-FA38D28751F9}"/>
              </a:ext>
            </a:extLst>
          </p:cNvPr>
          <p:cNvSpPr>
            <a:spLocks xmlns:a="http://schemas.openxmlformats.org/drawingml/2006/main" noGrp="1"/>
          </p:cNvSpPr>
          <p:nvPr/>
        </p:nvSpPr>
        <p:spPr>
          <a:xfrm xmlns:a="http://schemas.openxmlformats.org/drawingml/2006/main">
            <a:off x="571500" y="3238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B9F67A"/>
                </a:solidFill>
                <a:latin typeface="Arial"/>
                <a:ea typeface="Arial"/>
                <a:cs typeface="Arial"/>
              </a:defRPr>
            </a:pPr>
            <a:r>
              <a:rPr sz="1275" b="1">
                <a:solidFill>
                  <a:srgbClr val="B9F67A"/>
                </a:solidFill>
                <a:latin typeface="Arial"/>
                <a:ea typeface="Arial"/>
                <a:cs typeface="Arial"/>
              </a:rPr>
              <a:t>AI CONTROL LAYER</a:t>
            </a:r>
          </a:p>
        </p:txBody>
      </p:sp>
      <p:sp>
        <p:nvSpPr>
          <p:cNvPr id="2" name="">
            <a:extLst xmlns:a="http://schemas.openxmlformats.org/drawingml/2006/main">
              <a:ext uri="{FF2B5EF4-FFF2-40B4-BE49-F238E27FC236}">
                <a16:creationId xmlns:a16="http://schemas.microsoft.com/office/drawing/2014/main" id="{E72F341C-5872-4719-8333-CAF087A744A1}"/>
              </a:ext>
            </a:extLst>
          </p:cNvPr>
          <p:cNvSpPr>
            <a:spLocks xmlns:a="http://schemas.openxmlformats.org/drawingml/2006/main" noGrp="1"/>
          </p:cNvSpPr>
          <p:nvPr/>
        </p:nvSpPr>
        <p:spPr>
          <a:xfrm xmlns:a="http://schemas.openxmlformats.org/drawingml/2006/main">
            <a:off x="571500" y="819150"/>
            <a:ext cx="11049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ActionGate</a:t>
            </a:r>
          </a:p>
        </p:txBody>
      </p:sp>
      <p:sp>
        <p:nvSpPr>
          <p:cNvPr id="3" name="">
            <a:extLst xmlns:a="http://schemas.openxmlformats.org/drawingml/2006/main">
              <a:ext uri="{FF2B5EF4-FFF2-40B4-BE49-F238E27FC236}">
                <a16:creationId xmlns:a16="http://schemas.microsoft.com/office/drawing/2014/main" id="{B6B6650F-B372-4C52-BA1C-7D417F2759FD}"/>
              </a:ext>
            </a:extLst>
          </p:cNvPr>
          <p:cNvSpPr>
            <a:spLocks xmlns:a="http://schemas.openxmlformats.org/drawingml/2006/main" noGrp="1"/>
          </p:cNvSpPr>
          <p:nvPr/>
        </p:nvSpPr>
        <p:spPr>
          <a:xfrm xmlns:a="http://schemas.openxmlformats.org/drawingml/2006/main">
            <a:off x="571500" y="6343650"/>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ADBCB4"/>
                </a:solidFill>
                <a:latin typeface="Arial"/>
                <a:ea typeface="Arial"/>
                <a:cs typeface="Arial"/>
              </a:defRPr>
            </a:pPr>
            <a:r>
              <a:rPr sz="1125" b="0">
                <a:solidFill>
                  <a:srgbClr val="ADBCB4"/>
                </a:solidFill>
                <a:latin typeface="Arial"/>
                <a:ea typeface="Arial"/>
                <a:cs typeface="Arial"/>
              </a:rPr>
              <a:t>ACTIONGATE / DEFOZO SOFTWARE HOUSE</a:t>
            </a:r>
          </a:p>
        </p:txBody>
      </p:sp>
      <p:sp>
        <p:nvSpPr>
          <p:cNvPr id="4" name="">
            <a:extLst xmlns:a="http://schemas.openxmlformats.org/drawingml/2006/main">
              <a:ext uri="{FF2B5EF4-FFF2-40B4-BE49-F238E27FC236}">
                <a16:creationId xmlns:a16="http://schemas.microsoft.com/office/drawing/2014/main" id="{0C41F0E0-7C67-42F7-8F14-B20E722405A4}"/>
              </a:ext>
            </a:extLst>
          </p:cNvPr>
          <p:cNvSpPr>
            <a:spLocks xmlns:a="http://schemas.openxmlformats.org/drawingml/2006/main" noGrp="1"/>
          </p:cNvSpPr>
          <p:nvPr/>
        </p:nvSpPr>
        <p:spPr>
          <a:xfrm xmlns:a="http://schemas.openxmlformats.org/drawingml/2006/main">
            <a:off x="11115675" y="63436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B9F67A"/>
                </a:solidFill>
                <a:latin typeface="Arial"/>
                <a:ea typeface="Arial"/>
                <a:cs typeface="Arial"/>
              </a:defRPr>
            </a:pPr>
            <a:r>
              <a:rPr sz="1125" b="0">
                <a:solidFill>
                  <a:srgbClr val="B9F6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5CE6D618-E93E-45C1-B15C-DB66DB440264}"/>
              </a:ext>
            </a:extLst>
          </p:cNvPr>
          <p:cNvSpPr>
            <a:spLocks xmlns:a="http://schemas.openxmlformats.org/drawingml/2006/main" noGrp="1"/>
          </p:cNvSpPr>
          <p:nvPr/>
        </p:nvSpPr>
        <p:spPr>
          <a:xfrm xmlns:a="http://schemas.openxmlformats.org/drawingml/2006/main">
            <a:off x="571500" y="2066925"/>
            <a:ext cx="595312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Controlled supplier reviews</a:t>
            </a:r>
          </a:p>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across models, APIs and MCP</a:t>
            </a:r>
          </a:p>
        </p:txBody>
      </p:sp>
      <p:sp>
        <p:nvSpPr>
          <p:cNvPr id="6" name="">
            <a:extLst xmlns:a="http://schemas.openxmlformats.org/drawingml/2006/main">
              <a:ext uri="{FF2B5EF4-FFF2-40B4-BE49-F238E27FC236}">
                <a16:creationId xmlns:a16="http://schemas.microsoft.com/office/drawing/2014/main" id="{9E6F5AFB-4DE4-4AE1-A9EC-DDAB7EF1ECEA}"/>
              </a:ext>
            </a:extLst>
          </p:cNvPr>
          <p:cNvSpPr>
            <a:spLocks xmlns:a="http://schemas.openxmlformats.org/drawingml/2006/main" noGrp="1"/>
          </p:cNvSpPr>
          <p:nvPr/>
        </p:nvSpPr>
        <p:spPr>
          <a:xfrm xmlns:a="http://schemas.openxmlformats.org/drawingml/2006/main">
            <a:off x="571500" y="4819650"/>
            <a:ext cx="5953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B9F67A"/>
                </a:solidFill>
                <a:latin typeface="Arial"/>
                <a:ea typeface="Arial"/>
                <a:cs typeface="Arial"/>
              </a:defRPr>
            </a:pPr>
            <a:r>
              <a:rPr sz="2175" b="0">
                <a:solidFill>
                  <a:srgbClr val="B9F67A"/>
                </a:solidFill>
                <a:latin typeface="Arial"/>
                <a:ea typeface="Arial"/>
                <a:cs typeface="Arial"/>
              </a:rPr>
              <a:t>DEFOZO SOFTWARE HOUSE</a:t>
            </a:r>
          </a:p>
          <a:p xmlns:a="http://schemas.openxmlformats.org/drawingml/2006/main">
            <a:pPr>
              <a:defRPr sz="2175" b="0">
                <a:solidFill>
                  <a:srgbClr val="B9F67A"/>
                </a:solidFill>
                <a:latin typeface="Arial"/>
                <a:ea typeface="Arial"/>
                <a:cs typeface="Arial"/>
              </a:defRPr>
            </a:pPr>
            <a:r>
              <a:rPr sz="2175" b="0">
                <a:solidFill>
                  <a:srgbClr val="B9F67A"/>
                </a:solidFill>
                <a:latin typeface="Arial"/>
                <a:ea typeface="Arial"/>
                <a:cs typeface="Arial"/>
              </a:rPr>
              <a:t>Michał Kiełtyka</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aee2b45006a641f3"/>
          <a:stretch xmlns:a="http://schemas.openxmlformats.org/drawingml/2006/main"/>
        </p:blipFill>
        <p:spPr>
          <a:xfrm xmlns:a="http://schemas.openxmlformats.org/drawingml/2006/main">
            <a:off x="6638925" y="1926696"/>
            <a:ext cx="5095875" cy="3623733"/>
          </a:xfrm>
          <a:prstGeom xmlns:a="http://schemas.openxmlformats.org/drawingml/2006/main" prst="rect">
            <a:avLst/>
          </a:prstGeom>
        </p:spPr>
      </p:pic>
    </p:spTree>
    <p:extLst>
      <p:ext uri="{BB962C8B-B14F-4D97-AF65-F5344CB8AC3E}">
        <p14:creationId xmlns:p14="http://schemas.microsoft.com/office/powerpoint/2010/main" val="2084618273"/>
      </p:ext>
    </p:extLst>
  </p:cSld>
</p:sld>
</file>

<file path=ppt/slides/slide2.xml><?xml version="1.0" encoding="utf-8"?>
<p:sld xmlns:p="http://schemas.openxmlformats.org/presentationml/2006/main">
  <p:cSld>
    <p:bg>
      <p:bgPr>
        <a:solidFill xmlns:a="http://schemas.openxmlformats.org/drawingml/2006/main">
          <a:srgbClr val="101416"/>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D09B59D-9310-4E46-83A0-2597E5DCEB9C}"/>
              </a:ext>
            </a:extLst>
          </p:cNvPr>
          <p:cNvSpPr>
            <a:spLocks xmlns:a="http://schemas.openxmlformats.org/drawingml/2006/main" noGrp="1"/>
          </p:cNvSpPr>
          <p:nvPr/>
        </p:nvSpPr>
        <p:spPr>
          <a:xfrm xmlns:a="http://schemas.openxmlformats.org/drawingml/2006/main">
            <a:off x="571500" y="3238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B9F67A"/>
                </a:solidFill>
                <a:latin typeface="Arial"/>
                <a:ea typeface="Arial"/>
                <a:cs typeface="Arial"/>
              </a:defRPr>
            </a:pPr>
            <a:r>
              <a:rPr sz="1275" b="1">
                <a:solidFill>
                  <a:srgbClr val="B9F67A"/>
                </a:solidFill>
                <a:latin typeface="Arial"/>
                <a:ea typeface="Arial"/>
                <a:cs typeface="Arial"/>
              </a:rPr>
              <a:t>THE PROBLEM</a:t>
            </a:r>
          </a:p>
        </p:txBody>
      </p:sp>
      <p:sp>
        <p:nvSpPr>
          <p:cNvPr id="2" name="">
            <a:extLst xmlns:a="http://schemas.openxmlformats.org/drawingml/2006/main">
              <a:ext uri="{FF2B5EF4-FFF2-40B4-BE49-F238E27FC236}">
                <a16:creationId xmlns:a16="http://schemas.microsoft.com/office/drawing/2014/main" id="{F0B5226B-B381-4615-BB41-43EDC5F4813D}"/>
              </a:ext>
            </a:extLst>
          </p:cNvPr>
          <p:cNvSpPr>
            <a:spLocks xmlns:a="http://schemas.openxmlformats.org/drawingml/2006/main" noGrp="1"/>
          </p:cNvSpPr>
          <p:nvPr/>
        </p:nvSpPr>
        <p:spPr>
          <a:xfrm xmlns:a="http://schemas.openxmlformats.org/drawingml/2006/main">
            <a:off x="571500" y="819150"/>
            <a:ext cx="11049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The next tool call</a:t>
            </a:r>
          </a:p>
        </p:txBody>
      </p:sp>
      <p:sp>
        <p:nvSpPr>
          <p:cNvPr id="3" name="">
            <a:extLst xmlns:a="http://schemas.openxmlformats.org/drawingml/2006/main">
              <a:ext uri="{FF2B5EF4-FFF2-40B4-BE49-F238E27FC236}">
                <a16:creationId xmlns:a16="http://schemas.microsoft.com/office/drawing/2014/main" id="{FCDAC513-2B71-4EB2-820A-E7F0FCBF8C1D}"/>
              </a:ext>
            </a:extLst>
          </p:cNvPr>
          <p:cNvSpPr>
            <a:spLocks xmlns:a="http://schemas.openxmlformats.org/drawingml/2006/main" noGrp="1"/>
          </p:cNvSpPr>
          <p:nvPr/>
        </p:nvSpPr>
        <p:spPr>
          <a:xfrm xmlns:a="http://schemas.openxmlformats.org/drawingml/2006/main">
            <a:off x="571500" y="6343650"/>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ADBCB4"/>
                </a:solidFill>
                <a:latin typeface="Arial"/>
                <a:ea typeface="Arial"/>
                <a:cs typeface="Arial"/>
              </a:defRPr>
            </a:pPr>
            <a:r>
              <a:rPr sz="1125" b="0">
                <a:solidFill>
                  <a:srgbClr val="ADBCB4"/>
                </a:solidFill>
                <a:latin typeface="Arial"/>
                <a:ea typeface="Arial"/>
                <a:cs typeface="Arial"/>
              </a:rPr>
              <a:t>ACTIONGATE / DEFOZO SOFTWARE HOUSE</a:t>
            </a:r>
          </a:p>
        </p:txBody>
      </p:sp>
      <p:sp>
        <p:nvSpPr>
          <p:cNvPr id="4" name="">
            <a:extLst xmlns:a="http://schemas.openxmlformats.org/drawingml/2006/main">
              <a:ext uri="{FF2B5EF4-FFF2-40B4-BE49-F238E27FC236}">
                <a16:creationId xmlns:a16="http://schemas.microsoft.com/office/drawing/2014/main" id="{91577521-B0C6-45BD-A76D-9C477D5AF3BB}"/>
              </a:ext>
            </a:extLst>
          </p:cNvPr>
          <p:cNvSpPr>
            <a:spLocks xmlns:a="http://schemas.openxmlformats.org/drawingml/2006/main" noGrp="1"/>
          </p:cNvSpPr>
          <p:nvPr/>
        </p:nvSpPr>
        <p:spPr>
          <a:xfrm xmlns:a="http://schemas.openxmlformats.org/drawingml/2006/main">
            <a:off x="11115675" y="63436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B9F67A"/>
                </a:solidFill>
                <a:latin typeface="Arial"/>
                <a:ea typeface="Arial"/>
                <a:cs typeface="Arial"/>
              </a:defRPr>
            </a:pPr>
            <a:r>
              <a:rPr sz="1125" b="0">
                <a:solidFill>
                  <a:srgbClr val="B9F67A"/>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72D2AC80-E965-4188-BA05-47E7CAC7E488}"/>
              </a:ext>
            </a:extLst>
          </p:cNvPr>
          <p:cNvSpPr>
            <a:spLocks xmlns:a="http://schemas.openxmlformats.org/drawingml/2006/main" noGrp="1"/>
          </p:cNvSpPr>
          <p:nvPr/>
        </p:nvSpPr>
        <p:spPr>
          <a:xfrm xmlns:a="http://schemas.openxmlformats.org/drawingml/2006/main">
            <a:off x="571500" y="2057400"/>
            <a:ext cx="11049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EFF4F1"/>
                </a:solidFill>
                <a:latin typeface="Arial"/>
                <a:ea typeface="Arial"/>
                <a:cs typeface="Arial"/>
              </a:defRPr>
            </a:pPr>
            <a:r>
              <a:rPr sz="3675" b="1">
                <a:solidFill>
                  <a:srgbClr val="EFF4F1"/>
                </a:solidFill>
                <a:latin typeface="Arial"/>
                <a:ea typeface="Arial"/>
                <a:cs typeface="Arial"/>
              </a:rPr>
              <a:t>A supplier document can redirect an agent.</a:t>
            </a:r>
          </a:p>
        </p:txBody>
      </p:sp>
      <p:sp>
        <p:nvSpPr>
          <p:cNvPr id="6" name="">
            <a:extLst xmlns:a="http://schemas.openxmlformats.org/drawingml/2006/main">
              <a:ext uri="{FF2B5EF4-FFF2-40B4-BE49-F238E27FC236}">
                <a16:creationId xmlns:a16="http://schemas.microsoft.com/office/drawing/2014/main" id="{0A4492D3-6237-4938-A9A4-8B7B20E07EEA}"/>
              </a:ext>
            </a:extLst>
          </p:cNvPr>
          <p:cNvSpPr>
            <a:spLocks xmlns:a="http://schemas.openxmlformats.org/drawingml/2006/main" noGrp="1"/>
          </p:cNvSpPr>
          <p:nvPr/>
        </p:nvSpPr>
        <p:spPr>
          <a:xfrm xmlns:a="http://schemas.openxmlformats.org/drawingml/2006/main">
            <a:off x="571500" y="3619500"/>
            <a:ext cx="3762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B9F67A"/>
                </a:solidFill>
                <a:latin typeface="Arial"/>
                <a:ea typeface="Arial"/>
                <a:cs typeface="Arial"/>
              </a:defRPr>
            </a:pPr>
            <a:r>
              <a:rPr sz="2325" b="1">
                <a:solidFill>
                  <a:srgbClr val="B9F67A"/>
                </a:solidFill>
                <a:latin typeface="Arial"/>
                <a:ea typeface="Arial"/>
                <a:cs typeface="Arial"/>
              </a:rPr>
              <a:t>Intended work</a:t>
            </a:r>
          </a:p>
        </p:txBody>
      </p:sp>
      <p:sp>
        <p:nvSpPr>
          <p:cNvPr id="7" name="">
            <a:extLst xmlns:a="http://schemas.openxmlformats.org/drawingml/2006/main">
              <a:ext uri="{FF2B5EF4-FFF2-40B4-BE49-F238E27FC236}">
                <a16:creationId xmlns:a16="http://schemas.microsoft.com/office/drawing/2014/main" id="{DC6509BA-64AA-49F4-ACF9-3EB695D1E967}"/>
              </a:ext>
            </a:extLst>
          </p:cNvPr>
          <p:cNvSpPr>
            <a:spLocks xmlns:a="http://schemas.openxmlformats.org/drawingml/2006/main" noGrp="1"/>
          </p:cNvSpPr>
          <p:nvPr/>
        </p:nvSpPr>
        <p:spPr>
          <a:xfrm xmlns:a="http://schemas.openxmlformats.org/drawingml/2006/main">
            <a:off x="4762500" y="3619500"/>
            <a:ext cx="6762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EFF4F1"/>
                </a:solidFill>
                <a:latin typeface="Arial"/>
                <a:ea typeface="Arial"/>
                <a:cs typeface="Arial"/>
              </a:defRPr>
            </a:pPr>
            <a:r>
              <a:rPr sz="2025" b="0">
                <a:solidFill>
                  <a:srgbClr val="EFF4F1"/>
                </a:solidFill>
                <a:latin typeface="Arial"/>
                <a:ea typeface="Arial"/>
                <a:cs typeface="Arial"/>
              </a:rPr>
              <a:t>Read the permitted documents and prepare an internal supplier report.</a:t>
            </a:r>
          </a:p>
        </p:txBody>
      </p:sp>
      <p:sp>
        <p:nvSpPr>
          <p:cNvPr id="8" name="">
            <a:extLst xmlns:a="http://schemas.openxmlformats.org/drawingml/2006/main">
              <a:ext uri="{FF2B5EF4-FFF2-40B4-BE49-F238E27FC236}">
                <a16:creationId xmlns:a16="http://schemas.microsoft.com/office/drawing/2014/main" id="{E25EB842-22AB-44DA-9792-B74C54A7D2B5}"/>
              </a:ext>
            </a:extLst>
          </p:cNvPr>
          <p:cNvSpPr>
            <a:spLocks xmlns:a="http://schemas.openxmlformats.org/drawingml/2006/main" noGrp="1"/>
          </p:cNvSpPr>
          <p:nvPr/>
        </p:nvSpPr>
        <p:spPr>
          <a:xfrm xmlns:a="http://schemas.openxmlformats.org/drawingml/2006/main">
            <a:off x="571500" y="5010150"/>
            <a:ext cx="3762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B9F67A"/>
                </a:solidFill>
                <a:latin typeface="Arial"/>
                <a:ea typeface="Arial"/>
                <a:cs typeface="Arial"/>
              </a:defRPr>
            </a:pPr>
            <a:r>
              <a:rPr sz="2325" b="1">
                <a:solidFill>
                  <a:srgbClr val="B9F67A"/>
                </a:solidFill>
                <a:latin typeface="Arial"/>
                <a:ea typeface="Arial"/>
                <a:cs typeface="Arial"/>
              </a:rPr>
              <a:t>Risk at execution</a:t>
            </a:r>
          </a:p>
        </p:txBody>
      </p:sp>
      <p:sp>
        <p:nvSpPr>
          <p:cNvPr id="9" name="">
            <a:extLst xmlns:a="http://schemas.openxmlformats.org/drawingml/2006/main">
              <a:ext uri="{FF2B5EF4-FFF2-40B4-BE49-F238E27FC236}">
                <a16:creationId xmlns:a16="http://schemas.microsoft.com/office/drawing/2014/main" id="{8593B7BE-367D-4BAA-94B6-E204C0320AD7}"/>
              </a:ext>
            </a:extLst>
          </p:cNvPr>
          <p:cNvSpPr>
            <a:spLocks xmlns:a="http://schemas.openxmlformats.org/drawingml/2006/main" noGrp="1"/>
          </p:cNvSpPr>
          <p:nvPr/>
        </p:nvSpPr>
        <p:spPr>
          <a:xfrm xmlns:a="http://schemas.openxmlformats.org/drawingml/2006/main">
            <a:off x="4762500" y="5010150"/>
            <a:ext cx="6762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EFF4F1"/>
                </a:solidFill>
                <a:latin typeface="Arial"/>
                <a:ea typeface="Arial"/>
                <a:cs typeface="Arial"/>
              </a:defRPr>
            </a:pPr>
            <a:r>
              <a:rPr sz="2025" b="0">
                <a:solidFill>
                  <a:srgbClr val="EFF4F1"/>
                </a:solidFill>
                <a:latin typeface="Arial"/>
                <a:ea typeface="Arial"/>
                <a:cs typeface="Arial"/>
              </a:rPr>
              <a:t>An embedded instruction asks for a different action or recipient.</a:t>
            </a:r>
          </a:p>
        </p:txBody>
      </p:sp>
    </p:spTree>
    <p:extLst>
      <p:ext uri="{BB962C8B-B14F-4D97-AF65-F5344CB8AC3E}">
        <p14:creationId xmlns:p14="http://schemas.microsoft.com/office/powerpoint/2010/main" val="462415478"/>
      </p:ext>
    </p:extLst>
  </p:cSld>
</p:sld>
</file>

<file path=ppt/slides/slide3.xml><?xml version="1.0" encoding="utf-8"?>
<p:sld xmlns:p="http://schemas.openxmlformats.org/presentationml/2006/main">
  <p:cSld>
    <p:bg>
      <p:bgPr>
        <a:solidFill xmlns:a="http://schemas.openxmlformats.org/drawingml/2006/main">
          <a:srgbClr val="101416"/>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BB8CE6F-583F-4903-9B26-7579726DA591}"/>
              </a:ext>
            </a:extLst>
          </p:cNvPr>
          <p:cNvSpPr>
            <a:spLocks xmlns:a="http://schemas.openxmlformats.org/drawingml/2006/main" noGrp="1"/>
          </p:cNvSpPr>
          <p:nvPr/>
        </p:nvSpPr>
        <p:spPr>
          <a:xfrm xmlns:a="http://schemas.openxmlformats.org/drawingml/2006/main">
            <a:off x="571500" y="3238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B9F67A"/>
                </a:solidFill>
                <a:latin typeface="Arial"/>
                <a:ea typeface="Arial"/>
                <a:cs typeface="Arial"/>
              </a:defRPr>
            </a:pPr>
            <a:r>
              <a:rPr sz="1275" b="1">
                <a:solidFill>
                  <a:srgbClr val="B9F67A"/>
                </a:solidFill>
                <a:latin typeface="Arial"/>
                <a:ea typeface="Arial"/>
                <a:cs typeface="Arial"/>
              </a:rPr>
              <a:t>USEFUL WORK</a:t>
            </a:r>
          </a:p>
        </p:txBody>
      </p:sp>
      <p:sp>
        <p:nvSpPr>
          <p:cNvPr id="2" name="">
            <a:extLst xmlns:a="http://schemas.openxmlformats.org/drawingml/2006/main">
              <a:ext uri="{FF2B5EF4-FFF2-40B4-BE49-F238E27FC236}">
                <a16:creationId xmlns:a16="http://schemas.microsoft.com/office/drawing/2014/main" id="{3F13F826-4160-4B8E-BD9E-94A074F188B9}"/>
              </a:ext>
            </a:extLst>
          </p:cNvPr>
          <p:cNvSpPr>
            <a:spLocks xmlns:a="http://schemas.openxmlformats.org/drawingml/2006/main" noGrp="1"/>
          </p:cNvSpPr>
          <p:nvPr/>
        </p:nvSpPr>
        <p:spPr>
          <a:xfrm xmlns:a="http://schemas.openxmlformats.org/drawingml/2006/main">
            <a:off x="571500" y="819150"/>
            <a:ext cx="11049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A complete supplier review</a:t>
            </a:r>
          </a:p>
        </p:txBody>
      </p:sp>
      <p:sp>
        <p:nvSpPr>
          <p:cNvPr id="3" name="">
            <a:extLst xmlns:a="http://schemas.openxmlformats.org/drawingml/2006/main">
              <a:ext uri="{FF2B5EF4-FFF2-40B4-BE49-F238E27FC236}">
                <a16:creationId xmlns:a16="http://schemas.microsoft.com/office/drawing/2014/main" id="{31B09687-60BF-477D-8B57-B432DEC2B1DA}"/>
              </a:ext>
            </a:extLst>
          </p:cNvPr>
          <p:cNvSpPr>
            <a:spLocks xmlns:a="http://schemas.openxmlformats.org/drawingml/2006/main" noGrp="1"/>
          </p:cNvSpPr>
          <p:nvPr/>
        </p:nvSpPr>
        <p:spPr>
          <a:xfrm xmlns:a="http://schemas.openxmlformats.org/drawingml/2006/main">
            <a:off x="571500" y="6343650"/>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ADBCB4"/>
                </a:solidFill>
                <a:latin typeface="Arial"/>
                <a:ea typeface="Arial"/>
                <a:cs typeface="Arial"/>
              </a:defRPr>
            </a:pPr>
            <a:r>
              <a:rPr sz="1125" b="0">
                <a:solidFill>
                  <a:srgbClr val="ADBCB4"/>
                </a:solidFill>
                <a:latin typeface="Arial"/>
                <a:ea typeface="Arial"/>
                <a:cs typeface="Arial"/>
              </a:rPr>
              <a:t>ACTIONGATE / DEFOZO SOFTWARE HOUSE</a:t>
            </a:r>
          </a:p>
        </p:txBody>
      </p:sp>
      <p:sp>
        <p:nvSpPr>
          <p:cNvPr id="4" name="">
            <a:extLst xmlns:a="http://schemas.openxmlformats.org/drawingml/2006/main">
              <a:ext uri="{FF2B5EF4-FFF2-40B4-BE49-F238E27FC236}">
                <a16:creationId xmlns:a16="http://schemas.microsoft.com/office/drawing/2014/main" id="{076CE076-12C5-4179-841F-1A1E0B361C91}"/>
              </a:ext>
            </a:extLst>
          </p:cNvPr>
          <p:cNvSpPr>
            <a:spLocks xmlns:a="http://schemas.openxmlformats.org/drawingml/2006/main" noGrp="1"/>
          </p:cNvSpPr>
          <p:nvPr/>
        </p:nvSpPr>
        <p:spPr>
          <a:xfrm xmlns:a="http://schemas.openxmlformats.org/drawingml/2006/main">
            <a:off x="11115675" y="63436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B9F67A"/>
                </a:solidFill>
                <a:latin typeface="Arial"/>
                <a:ea typeface="Arial"/>
                <a:cs typeface="Arial"/>
              </a:defRPr>
            </a:pPr>
            <a:r>
              <a:rPr sz="1125" b="0">
                <a:solidFill>
                  <a:srgbClr val="B9F67A"/>
                </a:solidFill>
                <a:latin typeface="Arial"/>
                <a:ea typeface="Arial"/>
                <a:cs typeface="Arial"/>
              </a:rPr>
              <a:t>03</a:t>
            </a:r>
          </a:p>
        </p:txBody>
      </p:sp>
      <p:sp>
        <p:nvSpPr>
          <p:cNvPr id="5" name="">
            <a:extLst xmlns:a="http://schemas.openxmlformats.org/drawingml/2006/main">
              <a:ext uri="{FF2B5EF4-FFF2-40B4-BE49-F238E27FC236}">
                <a16:creationId xmlns:a16="http://schemas.microsoft.com/office/drawing/2014/main" id="{885FE56E-2DF6-4671-A5F4-C0A7B6755489}"/>
              </a:ext>
            </a:extLst>
          </p:cNvPr>
          <p:cNvSpPr>
            <a:spLocks xmlns:a="http://schemas.openxmlformats.org/drawingml/2006/main" noGrp="1"/>
          </p:cNvSpPr>
          <p:nvPr/>
        </p:nvSpPr>
        <p:spPr>
          <a:xfrm xmlns:a="http://schemas.openxmlformats.org/drawingml/2006/main">
            <a:off x="571500" y="1952625"/>
            <a:ext cx="2305050" cy="762000"/>
          </a:xfrm>
          <a:prstGeom xmlns:a="http://schemas.openxmlformats.org/drawingml/2006/main" prst="rect">
            <a:avLst/>
          </a:prstGeom>
          <a:solidFill xmlns:a="http://schemas.openxmlformats.org/drawingml/2006/main">
            <a:srgbClr val="19251D"/>
          </a:solidFill>
          <a:ln xmlns:a="http://schemas.openxmlformats.org/drawingml/2006/main" w="14288">
            <a:solidFill>
              <a:srgbClr val="486150"/>
            </a:solidFill>
          </a:ln>
        </p:spPr>
        <p:txBody>
          <a:bodyPr xmlns:a="http://schemas.openxmlformats.org/drawingml/2006/main" anchor="ctr"/>
          <a:lstStyle xmlns:a="http://schemas.openxmlformats.org/drawingml/2006/main"/>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Granted document</a:t>
            </a:r>
          </a:p>
        </p:txBody>
      </p:sp>
      <p:sp>
        <p:nvSpPr>
          <p:cNvPr id="6" name="">
            <a:extLst xmlns:a="http://schemas.openxmlformats.org/drawingml/2006/main">
              <a:ext uri="{FF2B5EF4-FFF2-40B4-BE49-F238E27FC236}">
                <a16:creationId xmlns:a16="http://schemas.microsoft.com/office/drawing/2014/main" id="{F34FA541-5303-420C-9E90-86DD44AF2B6D}"/>
              </a:ext>
            </a:extLst>
          </p:cNvPr>
          <p:cNvSpPr>
            <a:spLocks xmlns:a="http://schemas.openxmlformats.org/drawingml/2006/main" noGrp="1"/>
          </p:cNvSpPr>
          <p:nvPr/>
        </p:nvSpPr>
        <p:spPr>
          <a:xfrm xmlns:a="http://schemas.openxmlformats.org/drawingml/2006/main">
            <a:off x="3486150" y="1952625"/>
            <a:ext cx="2305050" cy="762000"/>
          </a:xfrm>
          <a:prstGeom xmlns:a="http://schemas.openxmlformats.org/drawingml/2006/main" prst="rect">
            <a:avLst/>
          </a:prstGeom>
          <a:solidFill xmlns:a="http://schemas.openxmlformats.org/drawingml/2006/main">
            <a:srgbClr val="19251D"/>
          </a:solidFill>
          <a:ln xmlns:a="http://schemas.openxmlformats.org/drawingml/2006/main" w="14288">
            <a:solidFill>
              <a:srgbClr val="486150"/>
            </a:solidFill>
          </a:ln>
        </p:spPr>
        <p:txBody>
          <a:bodyPr xmlns:a="http://schemas.openxmlformats.org/drawingml/2006/main" anchor="ctr"/>
          <a:lstStyle xmlns:a="http://schemas.openxmlformats.org/drawingml/2006/main"/>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Local summary</a:t>
            </a:r>
          </a:p>
        </p:txBody>
      </p:sp>
      <p:sp>
        <p:nvSpPr>
          <p:cNvPr id="7" name="">
            <a:extLst xmlns:a="http://schemas.openxmlformats.org/drawingml/2006/main">
              <a:ext uri="{FF2B5EF4-FFF2-40B4-BE49-F238E27FC236}">
                <a16:creationId xmlns:a16="http://schemas.microsoft.com/office/drawing/2014/main" id="{EB8558D0-CA82-42E5-BE83-54312A0C9105}"/>
              </a:ext>
            </a:extLst>
          </p:cNvPr>
          <p:cNvSpPr>
            <a:spLocks xmlns:a="http://schemas.openxmlformats.org/drawingml/2006/main" noGrp="1"/>
          </p:cNvSpPr>
          <p:nvPr/>
        </p:nvSpPr>
        <p:spPr>
          <a:xfrm xmlns:a="http://schemas.openxmlformats.org/drawingml/2006/main">
            <a:off x="6400800" y="1952625"/>
            <a:ext cx="2305050" cy="762000"/>
          </a:xfrm>
          <a:prstGeom xmlns:a="http://schemas.openxmlformats.org/drawingml/2006/main" prst="rect">
            <a:avLst/>
          </a:prstGeom>
          <a:solidFill xmlns:a="http://schemas.openxmlformats.org/drawingml/2006/main">
            <a:srgbClr val="19251D"/>
          </a:solidFill>
          <a:ln xmlns:a="http://schemas.openxmlformats.org/drawingml/2006/main" w="14288">
            <a:solidFill>
              <a:srgbClr val="486150"/>
            </a:solidFill>
          </a:ln>
        </p:spPr>
        <p:txBody>
          <a:bodyPr xmlns:a="http://schemas.openxmlformats.org/drawingml/2006/main" anchor="ctr"/>
          <a:lstStyle xmlns:a="http://schemas.openxmlformats.org/drawingml/2006/main"/>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Protected memory</a:t>
            </a:r>
          </a:p>
        </p:txBody>
      </p:sp>
      <p:sp>
        <p:nvSpPr>
          <p:cNvPr id="8" name="">
            <a:extLst xmlns:a="http://schemas.openxmlformats.org/drawingml/2006/main">
              <a:ext uri="{FF2B5EF4-FFF2-40B4-BE49-F238E27FC236}">
                <a16:creationId xmlns:a16="http://schemas.microsoft.com/office/drawing/2014/main" id="{23F64586-24A1-45E3-80B7-04326D121C7B}"/>
              </a:ext>
            </a:extLst>
          </p:cNvPr>
          <p:cNvSpPr>
            <a:spLocks xmlns:a="http://schemas.openxmlformats.org/drawingml/2006/main" noGrp="1"/>
          </p:cNvSpPr>
          <p:nvPr/>
        </p:nvSpPr>
        <p:spPr>
          <a:xfrm xmlns:a="http://schemas.openxmlformats.org/drawingml/2006/main">
            <a:off x="9315450" y="1952625"/>
            <a:ext cx="2305050" cy="762000"/>
          </a:xfrm>
          <a:prstGeom xmlns:a="http://schemas.openxmlformats.org/drawingml/2006/main" prst="rect">
            <a:avLst/>
          </a:prstGeom>
          <a:solidFill xmlns:a="http://schemas.openxmlformats.org/drawingml/2006/main">
            <a:srgbClr val="19251D"/>
          </a:solidFill>
          <a:ln xmlns:a="http://schemas.openxmlformats.org/drawingml/2006/main" w="14288">
            <a:solidFill>
              <a:srgbClr val="486150"/>
            </a:solidFill>
          </a:ln>
        </p:spPr>
        <p:txBody>
          <a:bodyPr xmlns:a="http://schemas.openxmlformats.org/drawingml/2006/main" anchor="ctr"/>
          <a:lstStyle xmlns:a="http://schemas.openxmlformats.org/drawingml/2006/main"/>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Internal report</a:t>
            </a:r>
          </a:p>
        </p:txBody>
      </p:sp>
      <p:cxnSp>
        <p:nvCxnSpPr>
          <p:cNvPr id="22" name=""/>
          <p:cNvCxnSpPr>
            <a:stCxn xmlns:a="http://schemas.openxmlformats.org/drawingml/2006/main" id="5" idx="3"/>
            <a:endCxn xmlns:a="http://schemas.openxmlformats.org/drawingml/2006/main" id="6" idx="1"/>
          </p:cNvCxnSpPr>
          <p:nvPr/>
        </p:nvCxnSpPr>
        <p:spPr>
          <a:xfrm xmlns:a="http://schemas.openxmlformats.org/drawingml/2006/main">
            <a:off x="2876550" y="2333625"/>
            <a:ext cx="609600" cy="0"/>
          </a:xfrm>
          <a:prstGeom xmlns:a="http://schemas.openxmlformats.org/drawingml/2006/main" prst="straightConnector1">
            <a:avLst/>
          </a:prstGeom>
          <a:ln xmlns:a="http://schemas.openxmlformats.org/drawingml/2006/main" w="19050">
            <a:solidFill>
              <a:srgbClr val="B9F67A"/>
            </a:solidFill>
            <a:tailEnd type="triangle" w="med" len="med"/>
          </a:ln>
        </p:spPr>
      </p:cxnSp>
      <p:cxnSp>
        <p:nvCxnSpPr>
          <p:cNvPr id="23" name=""/>
          <p:cNvCxnSpPr>
            <a:stCxn xmlns:a="http://schemas.openxmlformats.org/drawingml/2006/main" id="6" idx="3"/>
            <a:endCxn xmlns:a="http://schemas.openxmlformats.org/drawingml/2006/main" id="7" idx="1"/>
          </p:cNvCxnSpPr>
          <p:nvPr/>
        </p:nvCxnSpPr>
        <p:spPr>
          <a:xfrm xmlns:a="http://schemas.openxmlformats.org/drawingml/2006/main">
            <a:off x="5791200" y="2333625"/>
            <a:ext cx="609600" cy="0"/>
          </a:xfrm>
          <a:prstGeom xmlns:a="http://schemas.openxmlformats.org/drawingml/2006/main" prst="straightConnector1">
            <a:avLst/>
          </a:prstGeom>
          <a:ln xmlns:a="http://schemas.openxmlformats.org/drawingml/2006/main" w="19050">
            <a:solidFill>
              <a:srgbClr val="B9F67A"/>
            </a:solidFill>
            <a:tailEnd type="triangle" w="med" len="med"/>
          </a:ln>
        </p:spPr>
      </p:cxnSp>
      <p:cxnSp>
        <p:nvCxnSpPr>
          <p:cNvPr id="24" name=""/>
          <p:cNvCxnSpPr>
            <a:stCxn xmlns:a="http://schemas.openxmlformats.org/drawingml/2006/main" id="7" idx="3"/>
            <a:endCxn xmlns:a="http://schemas.openxmlformats.org/drawingml/2006/main" id="8" idx="1"/>
          </p:cNvCxnSpPr>
          <p:nvPr/>
        </p:nvCxnSpPr>
        <p:spPr>
          <a:xfrm xmlns:a="http://schemas.openxmlformats.org/drawingml/2006/main">
            <a:off x="8705850" y="2333625"/>
            <a:ext cx="609600" cy="0"/>
          </a:xfrm>
          <a:prstGeom xmlns:a="http://schemas.openxmlformats.org/drawingml/2006/main" prst="straightConnector1">
            <a:avLst/>
          </a:prstGeom>
          <a:ln xmlns:a="http://schemas.openxmlformats.org/drawingml/2006/main" w="19050">
            <a:solidFill>
              <a:srgbClr val="B9F67A"/>
            </a:solidFill>
            <a:tailEnd type="triangle" w="med" len="med"/>
          </a:ln>
        </p:spPr>
      </p:cxnSp>
      <p:sp>
        <p:nvSpPr>
          <p:cNvPr id="12" name="">
            <a:extLst xmlns:a="http://schemas.openxmlformats.org/drawingml/2006/main">
              <a:ext uri="{FF2B5EF4-FFF2-40B4-BE49-F238E27FC236}">
                <a16:creationId xmlns:a16="http://schemas.microsoft.com/office/drawing/2014/main" id="{D34ED54B-37D1-4D20-929D-57EE68EDF74C}"/>
              </a:ext>
            </a:extLst>
          </p:cNvPr>
          <p:cNvSpPr>
            <a:spLocks xmlns:a="http://schemas.openxmlformats.org/drawingml/2006/main" noGrp="1"/>
          </p:cNvSpPr>
          <p:nvPr/>
        </p:nvSpPr>
        <p:spPr>
          <a:xfrm xmlns:a="http://schemas.openxmlformats.org/drawingml/2006/main">
            <a:off x="571500" y="3371850"/>
            <a:ext cx="1062037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B9F67A"/>
                </a:solidFill>
                <a:latin typeface="Arial"/>
                <a:ea typeface="Arial"/>
                <a:cs typeface="Arial"/>
              </a:defRPr>
            </a:pPr>
            <a:r>
              <a:rPr sz="2850" b="1">
                <a:solidFill>
                  <a:srgbClr val="B9F67A"/>
                </a:solidFill>
                <a:latin typeface="Arial"/>
                <a:ea typeface="Arial"/>
                <a:cs typeface="Arial"/>
              </a:rPr>
              <a:t>The review finishes within its data and resource permissions.</a:t>
            </a:r>
          </a:p>
        </p:txBody>
      </p:sp>
      <p:sp>
        <p:nvSpPr>
          <p:cNvPr id="13" name="">
            <a:extLst xmlns:a="http://schemas.openxmlformats.org/drawingml/2006/main">
              <a:ext uri="{FF2B5EF4-FFF2-40B4-BE49-F238E27FC236}">
                <a16:creationId xmlns:a16="http://schemas.microsoft.com/office/drawing/2014/main" id="{83537375-3258-49E8-AB41-DA7F5E76B000}"/>
              </a:ext>
            </a:extLst>
          </p:cNvPr>
          <p:cNvSpPr>
            <a:spLocks xmlns:a="http://schemas.openxmlformats.org/drawingml/2006/main" noGrp="1"/>
          </p:cNvSpPr>
          <p:nvPr/>
        </p:nvSpPr>
        <p:spPr>
          <a:xfrm xmlns:a="http://schemas.openxmlformats.org/drawingml/2006/main">
            <a:off x="571500" y="4800600"/>
            <a:ext cx="1047750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EFF4F1"/>
                </a:solidFill>
                <a:latin typeface="Arial"/>
                <a:ea typeface="Arial"/>
                <a:cs typeface="Arial"/>
              </a:defRPr>
            </a:pPr>
            <a:r>
              <a:rPr sz="2325" b="0">
                <a:solidFill>
                  <a:srgbClr val="EFF4F1"/>
                </a:solidFill>
                <a:latin typeface="Arial"/>
                <a:ea typeface="Arial"/>
                <a:cs typeface="Arial"/>
              </a:rPr>
              <a:t>The document receipt and completed operations remain available for inspection.</a:t>
            </a:r>
          </a:p>
        </p:txBody>
      </p:sp>
    </p:spTree>
    <p:extLst>
      <p:ext uri="{BB962C8B-B14F-4D97-AF65-F5344CB8AC3E}">
        <p14:creationId xmlns:p14="http://schemas.microsoft.com/office/powerpoint/2010/main" val="1286934614"/>
      </p:ext>
    </p:extLst>
  </p:cSld>
</p:sld>
</file>

<file path=ppt/slides/slide4.xml><?xml version="1.0" encoding="utf-8"?>
<p:sld xmlns:p="http://schemas.openxmlformats.org/presentationml/2006/main">
  <p:cSld>
    <p:bg>
      <p:bgPr>
        <a:solidFill xmlns:a="http://schemas.openxmlformats.org/drawingml/2006/main">
          <a:srgbClr val="10141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D39046D-C755-4011-A263-3407D1776D6C}"/>
              </a:ext>
            </a:extLst>
          </p:cNvPr>
          <p:cNvSpPr>
            <a:spLocks xmlns:a="http://schemas.openxmlformats.org/drawingml/2006/main" noGrp="1"/>
          </p:cNvSpPr>
          <p:nvPr/>
        </p:nvSpPr>
        <p:spPr>
          <a:xfrm xmlns:a="http://schemas.openxmlformats.org/drawingml/2006/main">
            <a:off x="571500" y="3238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B9F67A"/>
                </a:solidFill>
                <a:latin typeface="Arial"/>
                <a:ea typeface="Arial"/>
                <a:cs typeface="Arial"/>
              </a:defRPr>
            </a:pPr>
            <a:r>
              <a:rPr sz="1275" b="1">
                <a:solidFill>
                  <a:srgbClr val="B9F67A"/>
                </a:solidFill>
                <a:latin typeface="Arial"/>
                <a:ea typeface="Arial"/>
                <a:cs typeface="Arial"/>
              </a:rPr>
              <a:t>ARCHITECTURE</a:t>
            </a:r>
          </a:p>
        </p:txBody>
      </p:sp>
      <p:sp>
        <p:nvSpPr>
          <p:cNvPr id="2" name="">
            <a:extLst xmlns:a="http://schemas.openxmlformats.org/drawingml/2006/main">
              <a:ext uri="{FF2B5EF4-FFF2-40B4-BE49-F238E27FC236}">
                <a16:creationId xmlns:a16="http://schemas.microsoft.com/office/drawing/2014/main" id="{51D5BF09-C595-4FB8-9851-FE46BF57B070}"/>
              </a:ext>
            </a:extLst>
          </p:cNvPr>
          <p:cNvSpPr>
            <a:spLocks xmlns:a="http://schemas.openxmlformats.org/drawingml/2006/main" noGrp="1"/>
          </p:cNvSpPr>
          <p:nvPr/>
        </p:nvSpPr>
        <p:spPr>
          <a:xfrm xmlns:a="http://schemas.openxmlformats.org/drawingml/2006/main">
            <a:off x="571500" y="819150"/>
            <a:ext cx="11049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The enforcement boundary</a:t>
            </a:r>
          </a:p>
        </p:txBody>
      </p:sp>
      <p:sp>
        <p:nvSpPr>
          <p:cNvPr id="3" name="">
            <a:extLst xmlns:a="http://schemas.openxmlformats.org/drawingml/2006/main">
              <a:ext uri="{FF2B5EF4-FFF2-40B4-BE49-F238E27FC236}">
                <a16:creationId xmlns:a16="http://schemas.microsoft.com/office/drawing/2014/main" id="{A6A17A5D-0716-4D09-B013-41EDF2CBDD2F}"/>
              </a:ext>
            </a:extLst>
          </p:cNvPr>
          <p:cNvSpPr>
            <a:spLocks xmlns:a="http://schemas.openxmlformats.org/drawingml/2006/main" noGrp="1"/>
          </p:cNvSpPr>
          <p:nvPr/>
        </p:nvSpPr>
        <p:spPr>
          <a:xfrm xmlns:a="http://schemas.openxmlformats.org/drawingml/2006/main">
            <a:off x="571500" y="6343650"/>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ADBCB4"/>
                </a:solidFill>
                <a:latin typeface="Arial"/>
                <a:ea typeface="Arial"/>
                <a:cs typeface="Arial"/>
              </a:defRPr>
            </a:pPr>
            <a:r>
              <a:rPr sz="1125" b="0">
                <a:solidFill>
                  <a:srgbClr val="ADBCB4"/>
                </a:solidFill>
                <a:latin typeface="Arial"/>
                <a:ea typeface="Arial"/>
                <a:cs typeface="Arial"/>
              </a:rPr>
              <a:t>ACTIONGATE / DEFOZO SOFTWARE HOUSE</a:t>
            </a:r>
          </a:p>
        </p:txBody>
      </p:sp>
      <p:sp>
        <p:nvSpPr>
          <p:cNvPr id="4" name="">
            <a:extLst xmlns:a="http://schemas.openxmlformats.org/drawingml/2006/main">
              <a:ext uri="{FF2B5EF4-FFF2-40B4-BE49-F238E27FC236}">
                <a16:creationId xmlns:a16="http://schemas.microsoft.com/office/drawing/2014/main" id="{C3E21343-4372-425E-9850-F07D6E13DA06}"/>
              </a:ext>
            </a:extLst>
          </p:cNvPr>
          <p:cNvSpPr>
            <a:spLocks xmlns:a="http://schemas.openxmlformats.org/drawingml/2006/main" noGrp="1"/>
          </p:cNvSpPr>
          <p:nvPr/>
        </p:nvSpPr>
        <p:spPr>
          <a:xfrm xmlns:a="http://schemas.openxmlformats.org/drawingml/2006/main">
            <a:off x="11115675" y="63436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B9F67A"/>
                </a:solidFill>
                <a:latin typeface="Arial"/>
                <a:ea typeface="Arial"/>
                <a:cs typeface="Arial"/>
              </a:defRPr>
            </a:pPr>
            <a:r>
              <a:rPr sz="1125" b="0">
                <a:solidFill>
                  <a:srgbClr val="B9F67A"/>
                </a:solidFill>
                <a:latin typeface="Arial"/>
                <a:ea typeface="Arial"/>
                <a:cs typeface="Arial"/>
              </a:rPr>
              <a:t>04</a:t>
            </a:r>
          </a:p>
        </p:txBody>
      </p:sp>
      <p:sp>
        <p:nvSpPr>
          <p:cNvPr id="5" name="">
            <a:extLst xmlns:a="http://schemas.openxmlformats.org/drawingml/2006/main">
              <a:ext uri="{FF2B5EF4-FFF2-40B4-BE49-F238E27FC236}">
                <a16:creationId xmlns:a16="http://schemas.microsoft.com/office/drawing/2014/main" id="{D9776068-BA01-49B2-B5EA-852B77A68F0D}"/>
              </a:ext>
            </a:extLst>
          </p:cNvPr>
          <p:cNvSpPr>
            <a:spLocks xmlns:a="http://schemas.openxmlformats.org/drawingml/2006/main" noGrp="1"/>
          </p:cNvSpPr>
          <p:nvPr/>
        </p:nvSpPr>
        <p:spPr>
          <a:xfrm xmlns:a="http://schemas.openxmlformats.org/drawingml/2006/main">
            <a:off x="571500" y="2124075"/>
            <a:ext cx="1857375" cy="762000"/>
          </a:xfrm>
          <a:prstGeom xmlns:a="http://schemas.openxmlformats.org/drawingml/2006/main" prst="rect">
            <a:avLst/>
          </a:prstGeom>
          <a:solidFill xmlns:a="http://schemas.openxmlformats.org/drawingml/2006/main">
            <a:srgbClr val="19251D"/>
          </a:solidFill>
          <a:ln xmlns:a="http://schemas.openxmlformats.org/drawingml/2006/main" w="14288">
            <a:solidFill>
              <a:srgbClr val="486150"/>
            </a:solidFill>
          </a:ln>
        </p:spPr>
        <p:txBody>
          <a:bodyPr xmlns:a="http://schemas.openxmlformats.org/drawingml/2006/main" anchor="ctr"/>
          <a:lstStyle xmlns:a="http://schemas.openxmlformats.org/drawingml/2006/main"/>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Agent</a:t>
            </a:r>
          </a:p>
        </p:txBody>
      </p:sp>
      <p:sp>
        <p:nvSpPr>
          <p:cNvPr id="6" name="">
            <a:extLst xmlns:a="http://schemas.openxmlformats.org/drawingml/2006/main">
              <a:ext uri="{FF2B5EF4-FFF2-40B4-BE49-F238E27FC236}">
                <a16:creationId xmlns:a16="http://schemas.microsoft.com/office/drawing/2014/main" id="{83CF43BE-9B28-41F2-8575-5C3E33B637C5}"/>
              </a:ext>
            </a:extLst>
          </p:cNvPr>
          <p:cNvSpPr>
            <a:spLocks xmlns:a="http://schemas.openxmlformats.org/drawingml/2006/main" noGrp="1"/>
          </p:cNvSpPr>
          <p:nvPr/>
        </p:nvSpPr>
        <p:spPr>
          <a:xfrm xmlns:a="http://schemas.openxmlformats.org/drawingml/2006/main">
            <a:off x="3048000" y="2124075"/>
            <a:ext cx="2667000" cy="762000"/>
          </a:xfrm>
          <a:prstGeom xmlns:a="http://schemas.openxmlformats.org/drawingml/2006/main" prst="rect">
            <a:avLst/>
          </a:prstGeom>
          <a:solidFill xmlns:a="http://schemas.openxmlformats.org/drawingml/2006/main">
            <a:srgbClr val="19251D"/>
          </a:solidFill>
          <a:ln xmlns:a="http://schemas.openxmlformats.org/drawingml/2006/main" w="14288">
            <a:solidFill>
              <a:srgbClr val="486150"/>
            </a:solidFill>
          </a:ln>
        </p:spPr>
        <p:txBody>
          <a:bodyPr xmlns:a="http://schemas.openxmlformats.org/drawingml/2006/main" anchor="ctr"/>
          <a:lstStyle xmlns:a="http://schemas.openxmlformats.org/drawingml/2006/main"/>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ActionGate</a:t>
            </a:r>
          </a:p>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Identity + controls</a:t>
            </a:r>
          </a:p>
        </p:txBody>
      </p:sp>
      <p:sp>
        <p:nvSpPr>
          <p:cNvPr id="7" name="">
            <a:extLst xmlns:a="http://schemas.openxmlformats.org/drawingml/2006/main">
              <a:ext uri="{FF2B5EF4-FFF2-40B4-BE49-F238E27FC236}">
                <a16:creationId xmlns:a16="http://schemas.microsoft.com/office/drawing/2014/main" id="{0AA6F2FA-84DB-47EE-A08D-3FD898B8E148}"/>
              </a:ext>
            </a:extLst>
          </p:cNvPr>
          <p:cNvSpPr>
            <a:spLocks xmlns:a="http://schemas.openxmlformats.org/drawingml/2006/main" noGrp="1"/>
          </p:cNvSpPr>
          <p:nvPr/>
        </p:nvSpPr>
        <p:spPr>
          <a:xfrm xmlns:a="http://schemas.openxmlformats.org/drawingml/2006/main">
            <a:off x="6429375" y="2124075"/>
            <a:ext cx="2619375" cy="762000"/>
          </a:xfrm>
          <a:prstGeom xmlns:a="http://schemas.openxmlformats.org/drawingml/2006/main" prst="rect">
            <a:avLst/>
          </a:prstGeom>
          <a:solidFill xmlns:a="http://schemas.openxmlformats.org/drawingml/2006/main">
            <a:srgbClr val="19251D"/>
          </a:solidFill>
          <a:ln xmlns:a="http://schemas.openxmlformats.org/drawingml/2006/main" w="14288">
            <a:solidFill>
              <a:srgbClr val="486150"/>
            </a:solidFill>
          </a:ln>
        </p:spPr>
        <p:txBody>
          <a:bodyPr xmlns:a="http://schemas.openxmlformats.org/drawingml/2006/main" anchor="ctr"/>
          <a:lstStyle xmlns:a="http://schemas.openxmlformats.org/drawingml/2006/main"/>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Broker</a:t>
            </a:r>
          </a:p>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Reserve + dispatch</a:t>
            </a:r>
          </a:p>
        </p:txBody>
      </p:sp>
      <p:sp>
        <p:nvSpPr>
          <p:cNvPr id="8" name="">
            <a:extLst xmlns:a="http://schemas.openxmlformats.org/drawingml/2006/main">
              <a:ext uri="{FF2B5EF4-FFF2-40B4-BE49-F238E27FC236}">
                <a16:creationId xmlns:a16="http://schemas.microsoft.com/office/drawing/2014/main" id="{197A199B-7CCD-4C54-9169-738E2D1AE23A}"/>
              </a:ext>
            </a:extLst>
          </p:cNvPr>
          <p:cNvSpPr>
            <a:spLocks xmlns:a="http://schemas.openxmlformats.org/drawingml/2006/main" noGrp="1"/>
          </p:cNvSpPr>
          <p:nvPr/>
        </p:nvSpPr>
        <p:spPr>
          <a:xfrm xmlns:a="http://schemas.openxmlformats.org/drawingml/2006/main">
            <a:off x="9667875" y="2124075"/>
            <a:ext cx="1952625" cy="762000"/>
          </a:xfrm>
          <a:prstGeom xmlns:a="http://schemas.openxmlformats.org/drawingml/2006/main" prst="rect">
            <a:avLst/>
          </a:prstGeom>
          <a:solidFill xmlns:a="http://schemas.openxmlformats.org/drawingml/2006/main">
            <a:srgbClr val="19251D"/>
          </a:solidFill>
          <a:ln xmlns:a="http://schemas.openxmlformats.org/drawingml/2006/main" w="14288">
            <a:solidFill>
              <a:srgbClr val="486150"/>
            </a:solidFill>
          </a:ln>
        </p:spPr>
        <p:txBody>
          <a:bodyPr xmlns:a="http://schemas.openxmlformats.org/drawingml/2006/main" anchor="ctr"/>
          <a:lstStyle xmlns:a="http://schemas.openxmlformats.org/drawingml/2006/main"/>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Models</a:t>
            </a:r>
          </a:p>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APIs / MCP</a:t>
            </a:r>
          </a:p>
        </p:txBody>
      </p:sp>
      <p:cxnSp>
        <p:nvCxnSpPr>
          <p:cNvPr id="29" name=""/>
          <p:cNvCxnSpPr>
            <a:stCxn xmlns:a="http://schemas.openxmlformats.org/drawingml/2006/main" id="5" idx="3"/>
            <a:endCxn xmlns:a="http://schemas.openxmlformats.org/drawingml/2006/main" id="6" idx="1"/>
          </p:cNvCxnSpPr>
          <p:nvPr/>
        </p:nvCxnSpPr>
        <p:spPr>
          <a:xfrm xmlns:a="http://schemas.openxmlformats.org/drawingml/2006/main">
            <a:off x="2428875" y="2505075"/>
            <a:ext cx="619125" cy="0"/>
          </a:xfrm>
          <a:prstGeom xmlns:a="http://schemas.openxmlformats.org/drawingml/2006/main" prst="straightConnector1">
            <a:avLst/>
          </a:prstGeom>
          <a:ln xmlns:a="http://schemas.openxmlformats.org/drawingml/2006/main" w="19050">
            <a:solidFill>
              <a:srgbClr val="B9F67A"/>
            </a:solidFill>
            <a:tailEnd type="triangle" w="med" len="med"/>
          </a:ln>
        </p:spPr>
      </p:cxnSp>
      <p:cxnSp>
        <p:nvCxnSpPr>
          <p:cNvPr id="30" name=""/>
          <p:cNvCxnSpPr>
            <a:stCxn xmlns:a="http://schemas.openxmlformats.org/drawingml/2006/main" id="6" idx="3"/>
            <a:endCxn xmlns:a="http://schemas.openxmlformats.org/drawingml/2006/main" id="7" idx="1"/>
          </p:cNvCxnSpPr>
          <p:nvPr/>
        </p:nvCxnSpPr>
        <p:spPr>
          <a:xfrm xmlns:a="http://schemas.openxmlformats.org/drawingml/2006/main">
            <a:off x="5715000" y="2505075"/>
            <a:ext cx="714375" cy="0"/>
          </a:xfrm>
          <a:prstGeom xmlns:a="http://schemas.openxmlformats.org/drawingml/2006/main" prst="straightConnector1">
            <a:avLst/>
          </a:prstGeom>
          <a:ln xmlns:a="http://schemas.openxmlformats.org/drawingml/2006/main" w="19050">
            <a:solidFill>
              <a:srgbClr val="B9F67A"/>
            </a:solidFill>
            <a:tailEnd type="triangle" w="med" len="med"/>
          </a:ln>
        </p:spPr>
      </p:cxnSp>
      <p:cxnSp>
        <p:nvCxnSpPr>
          <p:cNvPr id="31" name=""/>
          <p:cNvCxnSpPr>
            <a:stCxn xmlns:a="http://schemas.openxmlformats.org/drawingml/2006/main" id="7" idx="3"/>
            <a:endCxn xmlns:a="http://schemas.openxmlformats.org/drawingml/2006/main" id="8" idx="1"/>
          </p:cNvCxnSpPr>
          <p:nvPr/>
        </p:nvCxnSpPr>
        <p:spPr>
          <a:xfrm xmlns:a="http://schemas.openxmlformats.org/drawingml/2006/main">
            <a:off x="9048750" y="2505075"/>
            <a:ext cx="619125" cy="0"/>
          </a:xfrm>
          <a:prstGeom xmlns:a="http://schemas.openxmlformats.org/drawingml/2006/main" prst="straightConnector1">
            <a:avLst/>
          </a:prstGeom>
          <a:ln xmlns:a="http://schemas.openxmlformats.org/drawingml/2006/main" w="19050">
            <a:solidFill>
              <a:srgbClr val="B9F67A"/>
            </a:solidFill>
            <a:tailEnd type="triangle" w="med" len="med"/>
          </a:ln>
        </p:spPr>
      </p:cxnSp>
      <p:sp>
        <p:nvSpPr>
          <p:cNvPr id="12" name="">
            <a:extLst xmlns:a="http://schemas.openxmlformats.org/drawingml/2006/main">
              <a:ext uri="{FF2B5EF4-FFF2-40B4-BE49-F238E27FC236}">
                <a16:creationId xmlns:a16="http://schemas.microsoft.com/office/drawing/2014/main" id="{15D421D2-E0D5-407D-90EF-AAE41B0B8A1C}"/>
              </a:ext>
            </a:extLst>
          </p:cNvPr>
          <p:cNvSpPr>
            <a:spLocks xmlns:a="http://schemas.openxmlformats.org/drawingml/2006/main" noGrp="1"/>
          </p:cNvSpPr>
          <p:nvPr/>
        </p:nvSpPr>
        <p:spPr>
          <a:xfrm xmlns:a="http://schemas.openxmlformats.org/drawingml/2006/main">
            <a:off x="3048000" y="4000500"/>
            <a:ext cx="2667000" cy="762000"/>
          </a:xfrm>
          <a:prstGeom xmlns:a="http://schemas.openxmlformats.org/drawingml/2006/main" prst="rect">
            <a:avLst/>
          </a:prstGeom>
          <a:solidFill xmlns:a="http://schemas.openxmlformats.org/drawingml/2006/main">
            <a:srgbClr val="19251D"/>
          </a:solidFill>
          <a:ln xmlns:a="http://schemas.openxmlformats.org/drawingml/2006/main" w="14288">
            <a:solidFill>
              <a:srgbClr val="486150"/>
            </a:solidFill>
          </a:ln>
        </p:spPr>
        <p:txBody>
          <a:bodyPr xmlns:a="http://schemas.openxmlformats.org/drawingml/2006/main" anchor="ctr"/>
          <a:lstStyle xmlns:a="http://schemas.openxmlformats.org/drawingml/2006/main"/>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Local guard + OPA</a:t>
            </a:r>
          </a:p>
        </p:txBody>
      </p:sp>
      <p:sp>
        <p:nvSpPr>
          <p:cNvPr id="13" name="">
            <a:extLst xmlns:a="http://schemas.openxmlformats.org/drawingml/2006/main">
              <a:ext uri="{FF2B5EF4-FFF2-40B4-BE49-F238E27FC236}">
                <a16:creationId xmlns:a16="http://schemas.microsoft.com/office/drawing/2014/main" id="{1D5B6220-025C-4E4C-AFA9-45F71E89A6CA}"/>
              </a:ext>
            </a:extLst>
          </p:cNvPr>
          <p:cNvSpPr>
            <a:spLocks xmlns:a="http://schemas.openxmlformats.org/drawingml/2006/main" noGrp="1"/>
          </p:cNvSpPr>
          <p:nvPr/>
        </p:nvSpPr>
        <p:spPr>
          <a:xfrm xmlns:a="http://schemas.openxmlformats.org/drawingml/2006/main">
            <a:off x="6429375" y="4000500"/>
            <a:ext cx="2619375" cy="762000"/>
          </a:xfrm>
          <a:prstGeom xmlns:a="http://schemas.openxmlformats.org/drawingml/2006/main" prst="rect">
            <a:avLst/>
          </a:prstGeom>
          <a:solidFill xmlns:a="http://schemas.openxmlformats.org/drawingml/2006/main">
            <a:srgbClr val="19251D"/>
          </a:solidFill>
          <a:ln xmlns:a="http://schemas.openxmlformats.org/drawingml/2006/main" w="14288">
            <a:solidFill>
              <a:srgbClr val="486150"/>
            </a:solidFill>
          </a:ln>
        </p:spPr>
        <p:txBody>
          <a:bodyPr xmlns:a="http://schemas.openxmlformats.org/drawingml/2006/main" anchor="ctr"/>
          <a:lstStyle xmlns:a="http://schemas.openxmlformats.org/drawingml/2006/main"/>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PostgreSQL</a:t>
            </a:r>
          </a:p>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Ledger + audit</a:t>
            </a:r>
          </a:p>
        </p:txBody>
      </p:sp>
      <p:sp>
        <p:nvSpPr>
          <p:cNvPr id="14" name="">
            <a:extLst xmlns:a="http://schemas.openxmlformats.org/drawingml/2006/main">
              <a:ext uri="{FF2B5EF4-FFF2-40B4-BE49-F238E27FC236}">
                <a16:creationId xmlns:a16="http://schemas.microsoft.com/office/drawing/2014/main" id="{4B3D93F1-D7F6-471E-AA1D-4DE64425182A}"/>
              </a:ext>
            </a:extLst>
          </p:cNvPr>
          <p:cNvSpPr>
            <a:spLocks xmlns:a="http://schemas.openxmlformats.org/drawingml/2006/main" noGrp="1"/>
          </p:cNvSpPr>
          <p:nvPr/>
        </p:nvSpPr>
        <p:spPr>
          <a:xfrm xmlns:a="http://schemas.openxmlformats.org/drawingml/2006/main">
            <a:off x="9667875" y="4000500"/>
            <a:ext cx="1952625" cy="762000"/>
          </a:xfrm>
          <a:prstGeom xmlns:a="http://schemas.openxmlformats.org/drawingml/2006/main" prst="rect">
            <a:avLst/>
          </a:prstGeom>
          <a:solidFill xmlns:a="http://schemas.openxmlformats.org/drawingml/2006/main">
            <a:srgbClr val="19251D"/>
          </a:solidFill>
          <a:ln xmlns:a="http://schemas.openxmlformats.org/drawingml/2006/main" w="14288">
            <a:solidFill>
              <a:srgbClr val="486150"/>
            </a:solidFill>
          </a:ln>
        </p:spPr>
        <p:txBody>
          <a:bodyPr xmlns:a="http://schemas.openxmlformats.org/drawingml/2006/main" anchor="ctr"/>
          <a:lstStyle xmlns:a="http://schemas.openxmlformats.org/drawingml/2006/main"/>
          <a:p xmlns:a="http://schemas.openxmlformats.org/drawingml/2006/main">
            <a:pPr algn="ctr">
              <a:defRPr sz="1875" b="1">
                <a:solidFill>
                  <a:srgbClr val="EFF4F1"/>
                </a:solidFill>
                <a:latin typeface="Arial"/>
                <a:ea typeface="Arial"/>
                <a:cs typeface="Arial"/>
              </a:defRPr>
            </a:pPr>
            <a:r>
              <a:rPr sz="1875" b="1">
                <a:solidFill>
                  <a:srgbClr val="EFF4F1"/>
                </a:solidFill>
                <a:latin typeface="Arial"/>
                <a:ea typeface="Arial"/>
                <a:cs typeface="Arial"/>
              </a:rPr>
              <a:t>Output inspection</a:t>
            </a:r>
          </a:p>
        </p:txBody>
      </p:sp>
      <p:cxnSp>
        <p:nvCxnSpPr>
          <p:cNvPr id="35" name=""/>
          <p:cNvCxnSpPr>
            <a:stCxn xmlns:a="http://schemas.openxmlformats.org/drawingml/2006/main" id="6" idx="2"/>
            <a:endCxn xmlns:a="http://schemas.openxmlformats.org/drawingml/2006/main" id="12" idx="0"/>
          </p:cNvCxnSpPr>
          <p:nvPr/>
        </p:nvCxnSpPr>
        <p:spPr>
          <a:xfrm xmlns:a="http://schemas.openxmlformats.org/drawingml/2006/main">
            <a:off x="4381500" y="2886075"/>
            <a:ext cx="0" cy="1114425"/>
          </a:xfrm>
          <a:prstGeom xmlns:a="http://schemas.openxmlformats.org/drawingml/2006/main" prst="straightConnector1">
            <a:avLst/>
          </a:prstGeom>
          <a:ln xmlns:a="http://schemas.openxmlformats.org/drawingml/2006/main" w="19050">
            <a:solidFill>
              <a:srgbClr val="B9F67A"/>
            </a:solidFill>
            <a:tailEnd type="triangle" w="med" len="med"/>
          </a:ln>
        </p:spPr>
      </p:cxnSp>
      <p:cxnSp>
        <p:nvCxnSpPr>
          <p:cNvPr id="36" name=""/>
          <p:cNvCxnSpPr>
            <a:stCxn xmlns:a="http://schemas.openxmlformats.org/drawingml/2006/main" id="12" idx="3"/>
            <a:endCxn xmlns:a="http://schemas.openxmlformats.org/drawingml/2006/main" id="7" idx="2"/>
          </p:cNvCxnSpPr>
          <p:nvPr/>
        </p:nvCxnSpPr>
        <p:spPr>
          <a:xfrm xmlns:a="http://schemas.openxmlformats.org/drawingml/2006/main" flipV="1">
            <a:off x="5715000" y="2886075"/>
            <a:ext cx="2024063" cy="1495425"/>
          </a:xfrm>
          <a:prstGeom xmlns:a="http://schemas.openxmlformats.org/drawingml/2006/main" prst="straightConnector1">
            <a:avLst/>
          </a:prstGeom>
          <a:ln xmlns:a="http://schemas.openxmlformats.org/drawingml/2006/main" w="19050">
            <a:solidFill>
              <a:srgbClr val="B9F67A"/>
            </a:solidFill>
            <a:tailEnd type="triangle" w="med" len="med"/>
          </a:ln>
        </p:spPr>
      </p:cxnSp>
      <p:cxnSp>
        <p:nvCxnSpPr>
          <p:cNvPr id="37" name=""/>
          <p:cNvCxnSpPr>
            <a:stCxn xmlns:a="http://schemas.openxmlformats.org/drawingml/2006/main" id="7" idx="2"/>
            <a:endCxn xmlns:a="http://schemas.openxmlformats.org/drawingml/2006/main" id="13" idx="0"/>
          </p:cNvCxnSpPr>
          <p:nvPr/>
        </p:nvCxnSpPr>
        <p:spPr>
          <a:xfrm xmlns:a="http://schemas.openxmlformats.org/drawingml/2006/main">
            <a:off x="7739063" y="2886075"/>
            <a:ext cx="0" cy="1114425"/>
          </a:xfrm>
          <a:prstGeom xmlns:a="http://schemas.openxmlformats.org/drawingml/2006/main" prst="straightConnector1">
            <a:avLst/>
          </a:prstGeom>
          <a:ln xmlns:a="http://schemas.openxmlformats.org/drawingml/2006/main" w="19050">
            <a:solidFill>
              <a:srgbClr val="B9F67A"/>
            </a:solidFill>
            <a:tailEnd type="triangle" w="med" len="med"/>
          </a:ln>
        </p:spPr>
      </p:cxnSp>
      <p:cxnSp>
        <p:nvCxnSpPr>
          <p:cNvPr id="38" name=""/>
          <p:cNvCxnSpPr>
            <a:stCxn xmlns:a="http://schemas.openxmlformats.org/drawingml/2006/main" id="8" idx="2"/>
            <a:endCxn xmlns:a="http://schemas.openxmlformats.org/drawingml/2006/main" id="14" idx="0"/>
          </p:cNvCxnSpPr>
          <p:nvPr/>
        </p:nvCxnSpPr>
        <p:spPr>
          <a:xfrm xmlns:a="http://schemas.openxmlformats.org/drawingml/2006/main">
            <a:off x="10644188" y="2886075"/>
            <a:ext cx="0" cy="1114425"/>
          </a:xfrm>
          <a:prstGeom xmlns:a="http://schemas.openxmlformats.org/drawingml/2006/main" prst="straightConnector1">
            <a:avLst/>
          </a:prstGeom>
          <a:ln xmlns:a="http://schemas.openxmlformats.org/drawingml/2006/main" w="19050">
            <a:solidFill>
              <a:srgbClr val="B9F67A"/>
            </a:solidFill>
            <a:tailEnd type="triangle" w="med" len="med"/>
          </a:ln>
        </p:spPr>
      </p:cxnSp>
      <p:cxnSp>
        <p:nvCxnSpPr>
          <p:cNvPr id="39" name=""/>
          <p:cNvCxnSpPr>
            <a:stCxn xmlns:a="http://schemas.openxmlformats.org/drawingml/2006/main" id="14" idx="1"/>
            <a:endCxn xmlns:a="http://schemas.openxmlformats.org/drawingml/2006/main" id="13" idx="3"/>
          </p:cNvCxnSpPr>
          <p:nvPr/>
        </p:nvCxnSpPr>
        <p:spPr>
          <a:xfrm xmlns:a="http://schemas.openxmlformats.org/drawingml/2006/main" flipH="1">
            <a:off x="9048750" y="4381500"/>
            <a:ext cx="619125" cy="0"/>
          </a:xfrm>
          <a:prstGeom xmlns:a="http://schemas.openxmlformats.org/drawingml/2006/main" prst="straightConnector1">
            <a:avLst/>
          </a:prstGeom>
          <a:ln xmlns:a="http://schemas.openxmlformats.org/drawingml/2006/main" w="19050">
            <a:solidFill>
              <a:srgbClr val="B9F67A"/>
            </a:solidFill>
            <a:tailEnd type="triangle" w="med" len="med"/>
          </a:ln>
        </p:spPr>
      </p:cxnSp>
      <p:sp>
        <p:nvSpPr>
          <p:cNvPr id="20" name="">
            <a:extLst xmlns:a="http://schemas.openxmlformats.org/drawingml/2006/main">
              <a:ext uri="{FF2B5EF4-FFF2-40B4-BE49-F238E27FC236}">
                <a16:creationId xmlns:a16="http://schemas.microsoft.com/office/drawing/2014/main" id="{AF456839-5EDF-450A-BB41-8356764A2D1B}"/>
              </a:ext>
            </a:extLst>
          </p:cNvPr>
          <p:cNvSpPr>
            <a:spLocks xmlns:a="http://schemas.openxmlformats.org/drawingml/2006/main" noGrp="1"/>
          </p:cNvSpPr>
          <p:nvPr/>
        </p:nvSpPr>
        <p:spPr>
          <a:xfrm xmlns:a="http://schemas.openxmlformats.org/drawingml/2006/main">
            <a:off x="571500" y="5524500"/>
            <a:ext cx="11049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ADBCB4"/>
                </a:solidFill>
                <a:latin typeface="Arial"/>
                <a:ea typeface="Arial"/>
                <a:cs typeface="Arial"/>
              </a:defRPr>
            </a:pPr>
            <a:r>
              <a:rPr sz="2175" b="0">
                <a:solidFill>
                  <a:srgbClr val="ADBCB4"/>
                </a:solidFill>
                <a:latin typeface="Arial"/>
                <a:ea typeface="Arial"/>
                <a:cs typeface="Arial"/>
              </a:rPr>
              <a:t>The gateway checks authority again before releasing the result.</a:t>
            </a:r>
          </a:p>
        </p:txBody>
      </p:sp>
    </p:spTree>
    <p:extLst>
      <p:ext uri="{BB962C8B-B14F-4D97-AF65-F5344CB8AC3E}">
        <p14:creationId xmlns:p14="http://schemas.microsoft.com/office/powerpoint/2010/main" val="1258446391"/>
      </p:ext>
    </p:extLst>
  </p:cSld>
</p:sld>
</file>

<file path=ppt/slides/slide5.xml><?xml version="1.0" encoding="utf-8"?>
<p:sld xmlns:p="http://schemas.openxmlformats.org/presentationml/2006/main">
  <p:cSld>
    <p:bg>
      <p:bgPr>
        <a:solidFill xmlns:a="http://schemas.openxmlformats.org/drawingml/2006/main">
          <a:srgbClr val="10141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D8F2329-660D-4965-9F14-54D1D511C999}"/>
              </a:ext>
            </a:extLst>
          </p:cNvPr>
          <p:cNvSpPr>
            <a:spLocks xmlns:a="http://schemas.openxmlformats.org/drawingml/2006/main" noGrp="1"/>
          </p:cNvSpPr>
          <p:nvPr/>
        </p:nvSpPr>
        <p:spPr>
          <a:xfrm xmlns:a="http://schemas.openxmlformats.org/drawingml/2006/main">
            <a:off x="571500" y="3238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B9F67A"/>
                </a:solidFill>
                <a:latin typeface="Arial"/>
                <a:ea typeface="Arial"/>
                <a:cs typeface="Arial"/>
              </a:defRPr>
            </a:pPr>
            <a:r>
              <a:rPr sz="1275" b="1">
                <a:solidFill>
                  <a:srgbClr val="B9F67A"/>
                </a:solidFill>
                <a:latin typeface="Arial"/>
                <a:ea typeface="Arial"/>
                <a:cs typeface="Arial"/>
              </a:rPr>
              <a:t>RECORDED DEMONSTRATION</a:t>
            </a:r>
          </a:p>
        </p:txBody>
      </p:sp>
      <p:sp>
        <p:nvSpPr>
          <p:cNvPr id="2" name="">
            <a:extLst xmlns:a="http://schemas.openxmlformats.org/drawingml/2006/main">
              <a:ext uri="{FF2B5EF4-FFF2-40B4-BE49-F238E27FC236}">
                <a16:creationId xmlns:a16="http://schemas.microsoft.com/office/drawing/2014/main" id="{A9E54146-2D7F-4782-A36C-A9810A32EA11}"/>
              </a:ext>
            </a:extLst>
          </p:cNvPr>
          <p:cNvSpPr>
            <a:spLocks xmlns:a="http://schemas.openxmlformats.org/drawingml/2006/main" noGrp="1"/>
          </p:cNvSpPr>
          <p:nvPr/>
        </p:nvSpPr>
        <p:spPr>
          <a:xfrm xmlns:a="http://schemas.openxmlformats.org/drawingml/2006/main">
            <a:off x="571500" y="819150"/>
            <a:ext cx="11049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Four outcomes through one gateway</a:t>
            </a:r>
          </a:p>
        </p:txBody>
      </p:sp>
      <p:sp>
        <p:nvSpPr>
          <p:cNvPr id="3" name="">
            <a:extLst xmlns:a="http://schemas.openxmlformats.org/drawingml/2006/main">
              <a:ext uri="{FF2B5EF4-FFF2-40B4-BE49-F238E27FC236}">
                <a16:creationId xmlns:a16="http://schemas.microsoft.com/office/drawing/2014/main" id="{F124B2D3-9910-4ADA-94C6-99ACD0D92430}"/>
              </a:ext>
            </a:extLst>
          </p:cNvPr>
          <p:cNvSpPr>
            <a:spLocks xmlns:a="http://schemas.openxmlformats.org/drawingml/2006/main" noGrp="1"/>
          </p:cNvSpPr>
          <p:nvPr/>
        </p:nvSpPr>
        <p:spPr>
          <a:xfrm xmlns:a="http://schemas.openxmlformats.org/drawingml/2006/main">
            <a:off x="571500" y="6343650"/>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ADBCB4"/>
                </a:solidFill>
                <a:latin typeface="Arial"/>
                <a:ea typeface="Arial"/>
                <a:cs typeface="Arial"/>
              </a:defRPr>
            </a:pPr>
            <a:r>
              <a:rPr sz="1125" b="0">
                <a:solidFill>
                  <a:srgbClr val="ADBCB4"/>
                </a:solidFill>
                <a:latin typeface="Arial"/>
                <a:ea typeface="Arial"/>
                <a:cs typeface="Arial"/>
              </a:rPr>
              <a:t>ACTIONGATE / DEFOZO SOFTWARE HOUSE</a:t>
            </a:r>
          </a:p>
        </p:txBody>
      </p:sp>
      <p:sp>
        <p:nvSpPr>
          <p:cNvPr id="4" name="">
            <a:extLst xmlns:a="http://schemas.openxmlformats.org/drawingml/2006/main">
              <a:ext uri="{FF2B5EF4-FFF2-40B4-BE49-F238E27FC236}">
                <a16:creationId xmlns:a16="http://schemas.microsoft.com/office/drawing/2014/main" id="{0CC2121D-D16E-4388-A537-D15F1F22B45D}"/>
              </a:ext>
            </a:extLst>
          </p:cNvPr>
          <p:cNvSpPr>
            <a:spLocks xmlns:a="http://schemas.openxmlformats.org/drawingml/2006/main" noGrp="1"/>
          </p:cNvSpPr>
          <p:nvPr/>
        </p:nvSpPr>
        <p:spPr>
          <a:xfrm xmlns:a="http://schemas.openxmlformats.org/drawingml/2006/main">
            <a:off x="11115675" y="63436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B9F67A"/>
                </a:solidFill>
                <a:latin typeface="Arial"/>
                <a:ea typeface="Arial"/>
                <a:cs typeface="Arial"/>
              </a:defRPr>
            </a:pPr>
            <a:r>
              <a:rPr sz="1125" b="0">
                <a:solidFill>
                  <a:srgbClr val="B9F67A"/>
                </a:solidFill>
                <a:latin typeface="Arial"/>
                <a:ea typeface="Arial"/>
                <a:cs typeface="Arial"/>
              </a:rPr>
              <a:t>05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1ed555d391640b8"/>
          <a:stretch xmlns:a="http://schemas.openxmlformats.org/drawingml/2006/main"/>
        </p:blipFill>
        <p:spPr>
          <a:xfrm xmlns:a="http://schemas.openxmlformats.org/drawingml/2006/main">
            <a:off x="909638" y="1657350"/>
            <a:ext cx="6515100" cy="43434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C172799-7E8C-4BC2-A41F-D750248CC80D}"/>
              </a:ext>
            </a:extLst>
          </p:cNvPr>
          <p:cNvSpPr>
            <a:spLocks xmlns:a="http://schemas.openxmlformats.org/drawingml/2006/main" noGrp="1"/>
          </p:cNvSpPr>
          <p:nvPr/>
        </p:nvSpPr>
        <p:spPr>
          <a:xfrm xmlns:a="http://schemas.openxmlformats.org/drawingml/2006/main">
            <a:off x="8258175" y="1971675"/>
            <a:ext cx="3352800" cy="3762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B9F67A"/>
                </a:solidFill>
                <a:latin typeface="Arial"/>
                <a:ea typeface="Arial"/>
                <a:cs typeface="Arial"/>
              </a:defRPr>
            </a:pPr>
            <a:r>
              <a:rPr sz="2100" b="1">
                <a:solidFill>
                  <a:srgbClr val="B9F67A"/>
                </a:solidFill>
                <a:latin typeface="Arial"/>
                <a:ea typeface="Arial"/>
                <a:cs typeface="Arial"/>
              </a:rPr>
              <a:t>Review completed</a:t>
            </a:r>
          </a:p>
          <a:p xmlns:a="http://schemas.openxmlformats.org/drawingml/2006/main">
            <a:r>
              <a:t/>
            </a:r>
          </a:p>
          <a:p xmlns:a="http://schemas.openxmlformats.org/drawingml/2006/main">
            <a:pPr>
              <a:defRPr sz="2100" b="1">
                <a:solidFill>
                  <a:srgbClr val="B9F67A"/>
                </a:solidFill>
                <a:latin typeface="Arial"/>
                <a:ea typeface="Arial"/>
                <a:cs typeface="Arial"/>
              </a:defRPr>
            </a:pPr>
            <a:r>
              <a:rPr sz="2100" b="1">
                <a:solidFill>
                  <a:srgbClr val="B9F67A"/>
                </a:solidFill>
                <a:latin typeface="Arial"/>
                <a:ea typeface="Arial"/>
                <a:cs typeface="Arial"/>
              </a:rPr>
              <a:t>Personal data redacted</a:t>
            </a:r>
          </a:p>
          <a:p xmlns:a="http://schemas.openxmlformats.org/drawingml/2006/main">
            <a:r>
              <a:t/>
            </a:r>
          </a:p>
          <a:p xmlns:a="http://schemas.openxmlformats.org/drawingml/2006/main">
            <a:pPr>
              <a:defRPr sz="2100" b="1">
                <a:solidFill>
                  <a:srgbClr val="B9F67A"/>
                </a:solidFill>
                <a:latin typeface="Arial"/>
                <a:ea typeface="Arial"/>
                <a:cs typeface="Arial"/>
              </a:defRPr>
            </a:pPr>
            <a:r>
              <a:rPr sz="2100" b="1">
                <a:solidFill>
                  <a:srgbClr val="B9F67A"/>
                </a:solidFill>
                <a:latin typeface="Arial"/>
                <a:ea typeface="Arial"/>
                <a:cs typeface="Arial"/>
              </a:rPr>
              <a:t>Injection blocked</a:t>
            </a:r>
          </a:p>
          <a:p xmlns:a="http://schemas.openxmlformats.org/drawingml/2006/main">
            <a:r>
              <a:t/>
            </a:r>
          </a:p>
          <a:p xmlns:a="http://schemas.openxmlformats.org/drawingml/2006/main">
            <a:pPr>
              <a:defRPr sz="2100" b="1">
                <a:solidFill>
                  <a:srgbClr val="B9F67A"/>
                </a:solidFill>
                <a:latin typeface="Arial"/>
                <a:ea typeface="Arial"/>
                <a:cs typeface="Arial"/>
              </a:defRPr>
            </a:pPr>
            <a:r>
              <a:rPr sz="2100" b="1">
                <a:solidFill>
                  <a:srgbClr val="B9F67A"/>
                </a:solidFill>
                <a:latin typeface="Arial"/>
                <a:ea typeface="Arial"/>
                <a:cs typeface="Arial"/>
              </a:rPr>
              <a:t>Another tenant’s document denied</a:t>
            </a:r>
          </a:p>
        </p:txBody>
      </p:sp>
    </p:spTree>
    <p:extLst>
      <p:ext uri="{BB962C8B-B14F-4D97-AF65-F5344CB8AC3E}">
        <p14:creationId xmlns:p14="http://schemas.microsoft.com/office/powerpoint/2010/main" val="1903397356"/>
      </p:ext>
    </p:extLst>
  </p:cSld>
</p:sld>
</file>

<file path=ppt/slides/slide6.xml><?xml version="1.0" encoding="utf-8"?>
<p:sld xmlns:p="http://schemas.openxmlformats.org/presentationml/2006/main">
  <p:cSld>
    <p:bg>
      <p:bgPr>
        <a:solidFill xmlns:a="http://schemas.openxmlformats.org/drawingml/2006/main">
          <a:srgbClr val="10141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D9D76FB-CF64-4660-B735-B1D353B37E9E}"/>
              </a:ext>
            </a:extLst>
          </p:cNvPr>
          <p:cNvSpPr>
            <a:spLocks xmlns:a="http://schemas.openxmlformats.org/drawingml/2006/main" noGrp="1"/>
          </p:cNvSpPr>
          <p:nvPr/>
        </p:nvSpPr>
        <p:spPr>
          <a:xfrm xmlns:a="http://schemas.openxmlformats.org/drawingml/2006/main">
            <a:off x="571500" y="3238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B9F67A"/>
                </a:solidFill>
                <a:latin typeface="Arial"/>
                <a:ea typeface="Arial"/>
                <a:cs typeface="Arial"/>
              </a:defRPr>
            </a:pPr>
            <a:r>
              <a:rPr sz="1275" b="1">
                <a:solidFill>
                  <a:srgbClr val="B9F67A"/>
                </a:solidFill>
                <a:latin typeface="Arial"/>
                <a:ea typeface="Arial"/>
                <a:cs typeface="Arial"/>
              </a:rPr>
              <a:t>CONTROL CATALOG</a:t>
            </a:r>
          </a:p>
        </p:txBody>
      </p:sp>
      <p:sp>
        <p:nvSpPr>
          <p:cNvPr id="2" name="">
            <a:extLst xmlns:a="http://schemas.openxmlformats.org/drawingml/2006/main">
              <a:ext uri="{FF2B5EF4-FFF2-40B4-BE49-F238E27FC236}">
                <a16:creationId xmlns:a16="http://schemas.microsoft.com/office/drawing/2014/main" id="{1B7AEE21-3A6D-4D6F-B0A9-6BE5F9D5FFC6}"/>
              </a:ext>
            </a:extLst>
          </p:cNvPr>
          <p:cNvSpPr>
            <a:spLocks xmlns:a="http://schemas.openxmlformats.org/drawingml/2006/main" noGrp="1"/>
          </p:cNvSpPr>
          <p:nvPr/>
        </p:nvSpPr>
        <p:spPr>
          <a:xfrm xmlns:a="http://schemas.openxmlformats.org/drawingml/2006/main">
            <a:off x="571500" y="819150"/>
            <a:ext cx="11049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Rules an operator can change</a:t>
            </a:r>
          </a:p>
        </p:txBody>
      </p:sp>
      <p:sp>
        <p:nvSpPr>
          <p:cNvPr id="3" name="">
            <a:extLst xmlns:a="http://schemas.openxmlformats.org/drawingml/2006/main">
              <a:ext uri="{FF2B5EF4-FFF2-40B4-BE49-F238E27FC236}">
                <a16:creationId xmlns:a16="http://schemas.microsoft.com/office/drawing/2014/main" id="{E8741023-6098-468F-A790-3A082A6E9B5A}"/>
              </a:ext>
            </a:extLst>
          </p:cNvPr>
          <p:cNvSpPr>
            <a:spLocks xmlns:a="http://schemas.openxmlformats.org/drawingml/2006/main" noGrp="1"/>
          </p:cNvSpPr>
          <p:nvPr/>
        </p:nvSpPr>
        <p:spPr>
          <a:xfrm xmlns:a="http://schemas.openxmlformats.org/drawingml/2006/main">
            <a:off x="571500" y="6343650"/>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ADBCB4"/>
                </a:solidFill>
                <a:latin typeface="Arial"/>
                <a:ea typeface="Arial"/>
                <a:cs typeface="Arial"/>
              </a:defRPr>
            </a:pPr>
            <a:r>
              <a:rPr sz="1125" b="0">
                <a:solidFill>
                  <a:srgbClr val="ADBCB4"/>
                </a:solidFill>
                <a:latin typeface="Arial"/>
                <a:ea typeface="Arial"/>
                <a:cs typeface="Arial"/>
              </a:rPr>
              <a:t>ACTIONGATE / DEFOZO SOFTWARE HOUSE</a:t>
            </a:r>
          </a:p>
        </p:txBody>
      </p:sp>
      <p:sp>
        <p:nvSpPr>
          <p:cNvPr id="4" name="">
            <a:extLst xmlns:a="http://schemas.openxmlformats.org/drawingml/2006/main">
              <a:ext uri="{FF2B5EF4-FFF2-40B4-BE49-F238E27FC236}">
                <a16:creationId xmlns:a16="http://schemas.microsoft.com/office/drawing/2014/main" id="{2199C6CF-91B1-45B1-8B47-A000D2400906}"/>
              </a:ext>
            </a:extLst>
          </p:cNvPr>
          <p:cNvSpPr>
            <a:spLocks xmlns:a="http://schemas.openxmlformats.org/drawingml/2006/main" noGrp="1"/>
          </p:cNvSpPr>
          <p:nvPr/>
        </p:nvSpPr>
        <p:spPr>
          <a:xfrm xmlns:a="http://schemas.openxmlformats.org/drawingml/2006/main">
            <a:off x="11115675" y="63436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B9F67A"/>
                </a:solidFill>
                <a:latin typeface="Arial"/>
                <a:ea typeface="Arial"/>
                <a:cs typeface="Arial"/>
              </a:defRPr>
            </a:pPr>
            <a:r>
              <a:rPr sz="1125" b="0">
                <a:solidFill>
                  <a:srgbClr val="B9F67A"/>
                </a:solidFill>
                <a:latin typeface="Arial"/>
                <a:ea typeface="Arial"/>
                <a:cs typeface="Arial"/>
              </a:rPr>
              <a:t>06</a:t>
            </a:r>
          </a:p>
        </p:txBody>
      </p:sp>
      <p:sp>
        <p:nvSpPr>
          <p:cNvPr id="5" name="">
            <a:extLst xmlns:a="http://schemas.openxmlformats.org/drawingml/2006/main">
              <a:ext uri="{FF2B5EF4-FFF2-40B4-BE49-F238E27FC236}">
                <a16:creationId xmlns:a16="http://schemas.microsoft.com/office/drawing/2014/main" id="{B680C54C-A15C-4A99-9522-30253162EC22}"/>
              </a:ext>
            </a:extLst>
          </p:cNvPr>
          <p:cNvSpPr>
            <a:spLocks xmlns:a="http://schemas.openxmlformats.org/drawingml/2006/main" noGrp="1"/>
          </p:cNvSpPr>
          <p:nvPr/>
        </p:nvSpPr>
        <p:spPr>
          <a:xfrm xmlns:a="http://schemas.openxmlformats.org/drawingml/2006/main">
            <a:off x="571500" y="2324100"/>
            <a:ext cx="3743325" cy="2657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B9F67A"/>
                </a:solidFill>
                <a:latin typeface="Arial"/>
                <a:ea typeface="Arial"/>
                <a:cs typeface="Arial"/>
              </a:defRPr>
            </a:pPr>
            <a:r>
              <a:rPr sz="2550" b="1">
                <a:solidFill>
                  <a:srgbClr val="B9F67A"/>
                </a:solidFill>
                <a:latin typeface="Arial"/>
                <a:ea typeface="Arial"/>
                <a:cs typeface="Arial"/>
              </a:rPr>
              <a:t>Profiles and thresholds</a:t>
            </a:r>
          </a:p>
          <a:p xmlns:a="http://schemas.openxmlformats.org/drawingml/2006/main">
            <a:r>
              <a:t/>
            </a:r>
          </a:p>
          <a:p xmlns:a="http://schemas.openxmlformats.org/drawingml/2006/main">
            <a:pPr>
              <a:defRPr sz="2550" b="1">
                <a:solidFill>
                  <a:srgbClr val="B9F67A"/>
                </a:solidFill>
                <a:latin typeface="Arial"/>
                <a:ea typeface="Arial"/>
                <a:cs typeface="Arial"/>
              </a:defRPr>
            </a:pPr>
            <a:r>
              <a:rPr sz="2550" b="1">
                <a:solidFill>
                  <a:srgbClr val="B9F67A"/>
                </a:solidFill>
                <a:latin typeface="Arial"/>
                <a:ea typeface="Arial"/>
                <a:cs typeface="Arial"/>
              </a:rPr>
              <a:t>Signed threat rules</a:t>
            </a:r>
          </a:p>
          <a:p xmlns:a="http://schemas.openxmlformats.org/drawingml/2006/main">
            <a:r>
              <a:t/>
            </a:r>
          </a:p>
          <a:p xmlns:a="http://schemas.openxmlformats.org/drawingml/2006/main">
            <a:pPr>
              <a:defRPr sz="2550" b="1">
                <a:solidFill>
                  <a:srgbClr val="B9F67A"/>
                </a:solidFill>
                <a:latin typeface="Arial"/>
                <a:ea typeface="Arial"/>
                <a:cs typeface="Arial"/>
              </a:defRPr>
            </a:pPr>
            <a:r>
              <a:rPr sz="2550" b="1">
                <a:solidFill>
                  <a:srgbClr val="B9F67A"/>
                </a:solidFill>
                <a:latin typeface="Arial"/>
                <a:ea typeface="Arial"/>
                <a:cs typeface="Arial"/>
              </a:rPr>
              <a:t>Safe policy comparison</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0540d153b04b4d8c"/>
          <a:stretch xmlns:a="http://schemas.openxmlformats.org/drawingml/2006/main"/>
        </p:blipFill>
        <p:spPr>
          <a:xfrm xmlns:a="http://schemas.openxmlformats.org/drawingml/2006/main">
            <a:off x="5092005" y="1695450"/>
            <a:ext cx="6027539" cy="4286250"/>
          </a:xfrm>
          <a:prstGeom xmlns:a="http://schemas.openxmlformats.org/drawingml/2006/main" prst="rect">
            <a:avLst/>
          </a:prstGeom>
        </p:spPr>
      </p:pic>
    </p:spTree>
    <p:extLst>
      <p:ext uri="{BB962C8B-B14F-4D97-AF65-F5344CB8AC3E}">
        <p14:creationId xmlns:p14="http://schemas.microsoft.com/office/powerpoint/2010/main" val="438050880"/>
      </p:ext>
    </p:extLst>
  </p:cSld>
</p:sld>
</file>

<file path=ppt/slides/slide7.xml><?xml version="1.0" encoding="utf-8"?>
<p:sld xmlns:p="http://schemas.openxmlformats.org/presentationml/2006/main">
  <p:cSld>
    <p:bg>
      <p:bgPr>
        <a:solidFill xmlns:a="http://schemas.openxmlformats.org/drawingml/2006/main">
          <a:srgbClr val="1014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E296821-3AB2-480C-B960-A692762A7D92}"/>
              </a:ext>
            </a:extLst>
          </p:cNvPr>
          <p:cNvSpPr>
            <a:spLocks xmlns:a="http://schemas.openxmlformats.org/drawingml/2006/main" noGrp="1"/>
          </p:cNvSpPr>
          <p:nvPr/>
        </p:nvSpPr>
        <p:spPr>
          <a:xfrm xmlns:a="http://schemas.openxmlformats.org/drawingml/2006/main">
            <a:off x="571500" y="3238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B9F67A"/>
                </a:solidFill>
                <a:latin typeface="Arial"/>
                <a:ea typeface="Arial"/>
                <a:cs typeface="Arial"/>
              </a:defRPr>
            </a:pPr>
            <a:r>
              <a:rPr sz="1275" b="1">
                <a:solidFill>
                  <a:srgbClr val="B9F67A"/>
                </a:solidFill>
                <a:latin typeface="Arial"/>
                <a:ea typeface="Arial"/>
                <a:cs typeface="Arial"/>
              </a:rPr>
              <a:t>RESOURCE GOVERNANCE</a:t>
            </a:r>
          </a:p>
        </p:txBody>
      </p:sp>
      <p:sp>
        <p:nvSpPr>
          <p:cNvPr id="2" name="">
            <a:extLst xmlns:a="http://schemas.openxmlformats.org/drawingml/2006/main">
              <a:ext uri="{FF2B5EF4-FFF2-40B4-BE49-F238E27FC236}">
                <a16:creationId xmlns:a16="http://schemas.microsoft.com/office/drawing/2014/main" id="{EDA6837B-C9AE-43BF-8FA3-0EF73A7BD79D}"/>
              </a:ext>
            </a:extLst>
          </p:cNvPr>
          <p:cNvSpPr>
            <a:spLocks xmlns:a="http://schemas.openxmlformats.org/drawingml/2006/main" noGrp="1"/>
          </p:cNvSpPr>
          <p:nvPr/>
        </p:nvSpPr>
        <p:spPr>
          <a:xfrm xmlns:a="http://schemas.openxmlformats.org/drawingml/2006/main">
            <a:off x="571500" y="819150"/>
            <a:ext cx="11049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Budgets across the workflow</a:t>
            </a:r>
          </a:p>
        </p:txBody>
      </p:sp>
      <p:sp>
        <p:nvSpPr>
          <p:cNvPr id="3" name="">
            <a:extLst xmlns:a="http://schemas.openxmlformats.org/drawingml/2006/main">
              <a:ext uri="{FF2B5EF4-FFF2-40B4-BE49-F238E27FC236}">
                <a16:creationId xmlns:a16="http://schemas.microsoft.com/office/drawing/2014/main" id="{381704EF-D370-4B2A-8FA4-670AF5835F8B}"/>
              </a:ext>
            </a:extLst>
          </p:cNvPr>
          <p:cNvSpPr>
            <a:spLocks xmlns:a="http://schemas.openxmlformats.org/drawingml/2006/main" noGrp="1"/>
          </p:cNvSpPr>
          <p:nvPr/>
        </p:nvSpPr>
        <p:spPr>
          <a:xfrm xmlns:a="http://schemas.openxmlformats.org/drawingml/2006/main">
            <a:off x="571500" y="6343650"/>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ADBCB4"/>
                </a:solidFill>
                <a:latin typeface="Arial"/>
                <a:ea typeface="Arial"/>
                <a:cs typeface="Arial"/>
              </a:defRPr>
            </a:pPr>
            <a:r>
              <a:rPr sz="1125" b="0">
                <a:solidFill>
                  <a:srgbClr val="ADBCB4"/>
                </a:solidFill>
                <a:latin typeface="Arial"/>
                <a:ea typeface="Arial"/>
                <a:cs typeface="Arial"/>
              </a:rPr>
              <a:t>ACTIONGATE / DEFOZO SOFTWARE HOUSE</a:t>
            </a:r>
          </a:p>
        </p:txBody>
      </p:sp>
      <p:sp>
        <p:nvSpPr>
          <p:cNvPr id="4" name="">
            <a:extLst xmlns:a="http://schemas.openxmlformats.org/drawingml/2006/main">
              <a:ext uri="{FF2B5EF4-FFF2-40B4-BE49-F238E27FC236}">
                <a16:creationId xmlns:a16="http://schemas.microsoft.com/office/drawing/2014/main" id="{4C345D22-C93A-4DC9-B70F-522CED48B6A9}"/>
              </a:ext>
            </a:extLst>
          </p:cNvPr>
          <p:cNvSpPr>
            <a:spLocks xmlns:a="http://schemas.openxmlformats.org/drawingml/2006/main" noGrp="1"/>
          </p:cNvSpPr>
          <p:nvPr/>
        </p:nvSpPr>
        <p:spPr>
          <a:xfrm xmlns:a="http://schemas.openxmlformats.org/drawingml/2006/main">
            <a:off x="11115675" y="63436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B9F67A"/>
                </a:solidFill>
                <a:latin typeface="Arial"/>
                <a:ea typeface="Arial"/>
                <a:cs typeface="Arial"/>
              </a:defRPr>
            </a:pPr>
            <a:r>
              <a:rPr sz="1125" b="0">
                <a:solidFill>
                  <a:srgbClr val="B9F67A"/>
                </a:solidFill>
                <a:latin typeface="Arial"/>
                <a:ea typeface="Arial"/>
                <a:cs typeface="Arial"/>
              </a:rPr>
              <a:t>07</a:t>
            </a:r>
          </a:p>
        </p:txBody>
      </p:sp>
      <p:sp>
        <p:nvSpPr>
          <p:cNvPr id="5" name="">
            <a:extLst xmlns:a="http://schemas.openxmlformats.org/drawingml/2006/main">
              <a:ext uri="{FF2B5EF4-FFF2-40B4-BE49-F238E27FC236}">
                <a16:creationId xmlns:a16="http://schemas.microsoft.com/office/drawing/2014/main" id="{BDDFC767-1CF7-49A3-86B2-EDB45C8507B7}"/>
              </a:ext>
            </a:extLst>
          </p:cNvPr>
          <p:cNvSpPr>
            <a:spLocks xmlns:a="http://schemas.openxmlformats.org/drawingml/2006/main" noGrp="1"/>
          </p:cNvSpPr>
          <p:nvPr/>
        </p:nvSpPr>
        <p:spPr>
          <a:xfrm xmlns:a="http://schemas.openxmlformats.org/drawingml/2006/main">
            <a:off x="571500" y="1943100"/>
            <a:ext cx="11049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B9F67A"/>
                </a:solidFill>
                <a:latin typeface="Arial"/>
                <a:ea typeface="Arial"/>
                <a:cs typeface="Arial"/>
              </a:defRPr>
            </a:pPr>
            <a:r>
              <a:rPr sz="3225" b="1">
                <a:solidFill>
                  <a:srgbClr val="B9F67A"/>
                </a:solidFill>
                <a:latin typeface="Arial"/>
                <a:ea typeface="Arial"/>
                <a:cs typeface="Arial"/>
              </a:rPr>
              <a:t>spent + reserved + request ≤ limit</a:t>
            </a:r>
          </a:p>
        </p:txBody>
      </p:sp>
      <p:sp>
        <p:nvSpPr>
          <p:cNvPr id="6" name="">
            <a:extLst xmlns:a="http://schemas.openxmlformats.org/drawingml/2006/main">
              <a:ext uri="{FF2B5EF4-FFF2-40B4-BE49-F238E27FC236}">
                <a16:creationId xmlns:a16="http://schemas.microsoft.com/office/drawing/2014/main" id="{5C92F296-9FB3-42FE-9125-A7A88C8895EB}"/>
              </a:ext>
            </a:extLst>
          </p:cNvPr>
          <p:cNvSpPr>
            <a:spLocks xmlns:a="http://schemas.openxmlformats.org/drawingml/2006/main" noGrp="1"/>
          </p:cNvSpPr>
          <p:nvPr/>
        </p:nvSpPr>
        <p:spPr>
          <a:xfrm xmlns:a="http://schemas.openxmlformats.org/drawingml/2006/main">
            <a:off x="571500" y="2971800"/>
            <a:ext cx="107156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EFF4F1"/>
                </a:solidFill>
                <a:latin typeface="Arial"/>
                <a:ea typeface="Arial"/>
                <a:cs typeface="Arial"/>
              </a:defRPr>
            </a:pPr>
            <a:r>
              <a:rPr sz="2550" b="0">
                <a:solidFill>
                  <a:srgbClr val="EFF4F1"/>
                </a:solidFill>
                <a:latin typeface="Arial"/>
                <a:ea typeface="Arial"/>
                <a:cs typeface="Arial"/>
              </a:rPr>
              <a:t>Delegated work shares the original allowance.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25cc4a3c45b4be2"/>
          <a:stretch xmlns:a="http://schemas.openxmlformats.org/drawingml/2006/main"/>
        </p:blipFill>
        <p:spPr>
          <a:xfrm xmlns:a="http://schemas.openxmlformats.org/drawingml/2006/main">
            <a:off x="6434584" y="3771900"/>
            <a:ext cx="3228082" cy="22955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6998719B-B529-42D3-9C9E-A23BC3579A8E}"/>
              </a:ext>
            </a:extLst>
          </p:cNvPr>
          <p:cNvSpPr>
            <a:spLocks xmlns:a="http://schemas.openxmlformats.org/drawingml/2006/main" noGrp="1"/>
          </p:cNvSpPr>
          <p:nvPr/>
        </p:nvSpPr>
        <p:spPr>
          <a:xfrm xmlns:a="http://schemas.openxmlformats.org/drawingml/2006/main">
            <a:off x="571500" y="3943350"/>
            <a:ext cx="3476625"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ADBCB4"/>
                </a:solidFill>
                <a:latin typeface="Arial"/>
                <a:ea typeface="Arial"/>
                <a:cs typeface="Arial"/>
              </a:defRPr>
            </a:pPr>
            <a:r>
              <a:rPr sz="2325" b="0">
                <a:solidFill>
                  <a:srgbClr val="ADBCB4"/>
                </a:solidFill>
                <a:latin typeface="Arial"/>
                <a:ea typeface="Arial"/>
                <a:cs typeface="Arial"/>
              </a:rPr>
              <a:t>Tokens</a:t>
            </a:r>
          </a:p>
          <a:p xmlns:a="http://schemas.openxmlformats.org/drawingml/2006/main">
            <a:pPr>
              <a:defRPr sz="2325" b="0">
                <a:solidFill>
                  <a:srgbClr val="ADBCB4"/>
                </a:solidFill>
                <a:latin typeface="Arial"/>
                <a:ea typeface="Arial"/>
                <a:cs typeface="Arial"/>
              </a:defRPr>
            </a:pPr>
            <a:r>
              <a:rPr sz="2325" b="0">
                <a:solidFill>
                  <a:srgbClr val="ADBCB4"/>
                </a:solidFill>
                <a:latin typeface="Arial"/>
                <a:ea typeface="Arial"/>
                <a:cs typeface="Arial"/>
              </a:rPr>
              <a:t>Worker occupancy</a:t>
            </a:r>
          </a:p>
          <a:p xmlns:a="http://schemas.openxmlformats.org/drawingml/2006/main">
            <a:pPr>
              <a:defRPr sz="2325" b="0">
                <a:solidFill>
                  <a:srgbClr val="ADBCB4"/>
                </a:solidFill>
                <a:latin typeface="Arial"/>
                <a:ea typeface="Arial"/>
                <a:cs typeface="Arial"/>
              </a:defRPr>
            </a:pPr>
            <a:r>
              <a:rPr sz="2325" b="0">
                <a:solidFill>
                  <a:srgbClr val="ADBCB4"/>
                </a:solidFill>
                <a:latin typeface="Arial"/>
                <a:ea typeface="Arial"/>
                <a:cs typeface="Arial"/>
              </a:rPr>
              <a:t>API commitments</a:t>
            </a:r>
          </a:p>
        </p:txBody>
      </p:sp>
    </p:spTree>
    <p:extLst>
      <p:ext uri="{BB962C8B-B14F-4D97-AF65-F5344CB8AC3E}">
        <p14:creationId xmlns:p14="http://schemas.microsoft.com/office/powerpoint/2010/main" val="536670696"/>
      </p:ext>
    </p:extLst>
  </p:cSld>
</p:sld>
</file>

<file path=ppt/slides/slide8.xml><?xml version="1.0" encoding="utf-8"?>
<p:sld xmlns:p="http://schemas.openxmlformats.org/presentationml/2006/main">
  <p:cSld>
    <p:bg>
      <p:bgPr>
        <a:solidFill xmlns:a="http://schemas.openxmlformats.org/drawingml/2006/main">
          <a:srgbClr val="10141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0C5C99E-0C0E-4054-9C8B-F5873E39C86E}"/>
              </a:ext>
            </a:extLst>
          </p:cNvPr>
          <p:cNvSpPr>
            <a:spLocks xmlns:a="http://schemas.openxmlformats.org/drawingml/2006/main" noGrp="1"/>
          </p:cNvSpPr>
          <p:nvPr/>
        </p:nvSpPr>
        <p:spPr>
          <a:xfrm xmlns:a="http://schemas.openxmlformats.org/drawingml/2006/main">
            <a:off x="571500" y="3238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B9F67A"/>
                </a:solidFill>
                <a:latin typeface="Arial"/>
                <a:ea typeface="Arial"/>
                <a:cs typeface="Arial"/>
              </a:defRPr>
            </a:pPr>
            <a:r>
              <a:rPr sz="1275" b="1">
                <a:solidFill>
                  <a:srgbClr val="B9F67A"/>
                </a:solidFill>
                <a:latin typeface="Arial"/>
                <a:ea typeface="Arial"/>
                <a:cs typeface="Arial"/>
              </a:rPr>
              <a:t>REPORTING</a:t>
            </a:r>
          </a:p>
        </p:txBody>
      </p:sp>
      <p:sp>
        <p:nvSpPr>
          <p:cNvPr id="2" name="">
            <a:extLst xmlns:a="http://schemas.openxmlformats.org/drawingml/2006/main">
              <a:ext uri="{FF2B5EF4-FFF2-40B4-BE49-F238E27FC236}">
                <a16:creationId xmlns:a16="http://schemas.microsoft.com/office/drawing/2014/main" id="{6D8F2093-7363-4260-B367-3AAB5F29F9D3}"/>
              </a:ext>
            </a:extLst>
          </p:cNvPr>
          <p:cNvSpPr>
            <a:spLocks xmlns:a="http://schemas.openxmlformats.org/drawingml/2006/main" noGrp="1"/>
          </p:cNvSpPr>
          <p:nvPr/>
        </p:nvSpPr>
        <p:spPr>
          <a:xfrm xmlns:a="http://schemas.openxmlformats.org/drawingml/2006/main">
            <a:off x="571500" y="819150"/>
            <a:ext cx="11049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Evidence for each team</a:t>
            </a:r>
          </a:p>
        </p:txBody>
      </p:sp>
      <p:sp>
        <p:nvSpPr>
          <p:cNvPr id="3" name="">
            <a:extLst xmlns:a="http://schemas.openxmlformats.org/drawingml/2006/main">
              <a:ext uri="{FF2B5EF4-FFF2-40B4-BE49-F238E27FC236}">
                <a16:creationId xmlns:a16="http://schemas.microsoft.com/office/drawing/2014/main" id="{4230D8C1-302C-4B58-84AC-A01BDFDA4226}"/>
              </a:ext>
            </a:extLst>
          </p:cNvPr>
          <p:cNvSpPr>
            <a:spLocks xmlns:a="http://schemas.openxmlformats.org/drawingml/2006/main" noGrp="1"/>
          </p:cNvSpPr>
          <p:nvPr/>
        </p:nvSpPr>
        <p:spPr>
          <a:xfrm xmlns:a="http://schemas.openxmlformats.org/drawingml/2006/main">
            <a:off x="571500" y="6343650"/>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ADBCB4"/>
                </a:solidFill>
                <a:latin typeface="Arial"/>
                <a:ea typeface="Arial"/>
                <a:cs typeface="Arial"/>
              </a:defRPr>
            </a:pPr>
            <a:r>
              <a:rPr sz="1125" b="0">
                <a:solidFill>
                  <a:srgbClr val="ADBCB4"/>
                </a:solidFill>
                <a:latin typeface="Arial"/>
                <a:ea typeface="Arial"/>
                <a:cs typeface="Arial"/>
              </a:rPr>
              <a:t>ACTIONGATE / DEFOZO SOFTWARE HOUSE</a:t>
            </a:r>
          </a:p>
        </p:txBody>
      </p:sp>
      <p:sp>
        <p:nvSpPr>
          <p:cNvPr id="4" name="">
            <a:extLst xmlns:a="http://schemas.openxmlformats.org/drawingml/2006/main">
              <a:ext uri="{FF2B5EF4-FFF2-40B4-BE49-F238E27FC236}">
                <a16:creationId xmlns:a16="http://schemas.microsoft.com/office/drawing/2014/main" id="{54E7D4D9-8A4F-4170-AE71-6B533AECA606}"/>
              </a:ext>
            </a:extLst>
          </p:cNvPr>
          <p:cNvSpPr>
            <a:spLocks xmlns:a="http://schemas.openxmlformats.org/drawingml/2006/main" noGrp="1"/>
          </p:cNvSpPr>
          <p:nvPr/>
        </p:nvSpPr>
        <p:spPr>
          <a:xfrm xmlns:a="http://schemas.openxmlformats.org/drawingml/2006/main">
            <a:off x="11115675" y="63436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B9F67A"/>
                </a:solidFill>
                <a:latin typeface="Arial"/>
                <a:ea typeface="Arial"/>
                <a:cs typeface="Arial"/>
              </a:defRPr>
            </a:pPr>
            <a:r>
              <a:rPr sz="1125" b="0">
                <a:solidFill>
                  <a:srgbClr val="B9F67A"/>
                </a:solidFill>
                <a:latin typeface="Arial"/>
                <a:ea typeface="Arial"/>
                <a:cs typeface="Arial"/>
              </a:rPr>
              <a:t>08</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2c529dc192c54ee9"/>
          <a:stretch xmlns:a="http://schemas.openxmlformats.org/drawingml/2006/main"/>
        </p:blipFill>
        <p:spPr>
          <a:xfrm xmlns:a="http://schemas.openxmlformats.org/drawingml/2006/main">
            <a:off x="571500" y="1768341"/>
            <a:ext cx="7239000" cy="2359293"/>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e3608f7e68748a7"/>
          <a:stretch xmlns:a="http://schemas.openxmlformats.org/drawingml/2006/main"/>
        </p:blipFill>
        <p:spPr>
          <a:xfrm xmlns:a="http://schemas.openxmlformats.org/drawingml/2006/main">
            <a:off x="588433" y="4476750"/>
            <a:ext cx="7205133" cy="17526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EA67A345-C908-4554-80ED-734897D600AF}"/>
              </a:ext>
            </a:extLst>
          </p:cNvPr>
          <p:cNvSpPr>
            <a:spLocks xmlns:a="http://schemas.openxmlformats.org/drawingml/2006/main" noGrp="1"/>
          </p:cNvSpPr>
          <p:nvPr/>
        </p:nvSpPr>
        <p:spPr>
          <a:xfrm xmlns:a="http://schemas.openxmlformats.org/drawingml/2006/main">
            <a:off x="8324850" y="1895475"/>
            <a:ext cx="3143250" cy="3467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B9F67A"/>
                </a:solidFill>
                <a:latin typeface="Arial"/>
                <a:ea typeface="Arial"/>
                <a:cs typeface="Arial"/>
              </a:defRPr>
            </a:pPr>
            <a:r>
              <a:rPr sz="2250" b="1">
                <a:solidFill>
                  <a:srgbClr val="B9F67A"/>
                </a:solidFill>
                <a:latin typeface="Arial"/>
                <a:ea typeface="Arial"/>
                <a:cs typeface="Arial"/>
              </a:rPr>
              <a:t>Exact action</a:t>
            </a:r>
          </a:p>
          <a:p xmlns:a="http://schemas.openxmlformats.org/drawingml/2006/main">
            <a:r>
              <a:t/>
            </a:r>
          </a:p>
          <a:p xmlns:a="http://schemas.openxmlformats.org/drawingml/2006/main">
            <a:pPr>
              <a:defRPr sz="2250" b="1">
                <a:solidFill>
                  <a:srgbClr val="B9F67A"/>
                </a:solidFill>
                <a:latin typeface="Arial"/>
                <a:ea typeface="Arial"/>
                <a:cs typeface="Arial"/>
              </a:defRPr>
            </a:pPr>
            <a:r>
              <a:rPr sz="2250" b="1">
                <a:solidFill>
                  <a:srgbClr val="B9F67A"/>
                </a:solidFill>
                <a:latin typeface="Arial"/>
                <a:ea typeface="Arial"/>
                <a:cs typeface="Arial"/>
              </a:rPr>
              <a:t>Policy generation</a:t>
            </a:r>
          </a:p>
          <a:p xmlns:a="http://schemas.openxmlformats.org/drawingml/2006/main">
            <a:r>
              <a:t/>
            </a:r>
          </a:p>
          <a:p xmlns:a="http://schemas.openxmlformats.org/drawingml/2006/main">
            <a:pPr>
              <a:defRPr sz="2250" b="1">
                <a:solidFill>
                  <a:srgbClr val="B9F67A"/>
                </a:solidFill>
                <a:latin typeface="Arial"/>
                <a:ea typeface="Arial"/>
                <a:cs typeface="Arial"/>
              </a:defRPr>
            </a:pPr>
            <a:r>
              <a:rPr sz="2250" b="1">
                <a:solidFill>
                  <a:srgbClr val="B9F67A"/>
                </a:solidFill>
                <a:latin typeface="Arial"/>
                <a:ea typeface="Arial"/>
                <a:cs typeface="Arial"/>
              </a:rPr>
              <a:t>Connector receipt</a:t>
            </a:r>
          </a:p>
          <a:p xmlns:a="http://schemas.openxmlformats.org/drawingml/2006/main">
            <a:r>
              <a:t/>
            </a:r>
          </a:p>
          <a:p xmlns:a="http://schemas.openxmlformats.org/drawingml/2006/main">
            <a:pPr>
              <a:defRPr sz="2250" b="1">
                <a:solidFill>
                  <a:srgbClr val="B9F67A"/>
                </a:solidFill>
                <a:latin typeface="Arial"/>
                <a:ea typeface="Arial"/>
                <a:cs typeface="Arial"/>
              </a:defRPr>
            </a:pPr>
            <a:r>
              <a:rPr sz="2250" b="1">
                <a:solidFill>
                  <a:srgbClr val="B9F67A"/>
                </a:solidFill>
                <a:latin typeface="Arial"/>
                <a:ea typeface="Arial"/>
                <a:cs typeface="Arial"/>
              </a:rPr>
              <a:t>Settlement</a:t>
            </a:r>
          </a:p>
        </p:txBody>
      </p:sp>
    </p:spTree>
    <p:extLst>
      <p:ext uri="{BB962C8B-B14F-4D97-AF65-F5344CB8AC3E}">
        <p14:creationId xmlns:p14="http://schemas.microsoft.com/office/powerpoint/2010/main" val="1533509052"/>
      </p:ext>
    </p:extLst>
  </p:cSld>
</p:sld>
</file>

<file path=ppt/slides/slide9.xml><?xml version="1.0" encoding="utf-8"?>
<p:sld xmlns:p="http://schemas.openxmlformats.org/presentationml/2006/main">
  <p:cSld>
    <p:bg>
      <p:bgPr>
        <a:solidFill xmlns:a="http://schemas.openxmlformats.org/drawingml/2006/main">
          <a:srgbClr val="101416"/>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644A8B9-452F-47CE-ACFF-12F2358CA854}"/>
              </a:ext>
            </a:extLst>
          </p:cNvPr>
          <p:cNvSpPr>
            <a:spLocks xmlns:a="http://schemas.openxmlformats.org/drawingml/2006/main" noGrp="1"/>
          </p:cNvSpPr>
          <p:nvPr/>
        </p:nvSpPr>
        <p:spPr>
          <a:xfrm xmlns:a="http://schemas.openxmlformats.org/drawingml/2006/main">
            <a:off x="571500" y="3238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B9F67A"/>
                </a:solidFill>
                <a:latin typeface="Arial"/>
                <a:ea typeface="Arial"/>
                <a:cs typeface="Arial"/>
              </a:defRPr>
            </a:pPr>
            <a:r>
              <a:rPr sz="1275" b="1">
                <a:solidFill>
                  <a:srgbClr val="B9F67A"/>
                </a:solidFill>
                <a:latin typeface="Arial"/>
                <a:ea typeface="Arial"/>
                <a:cs typeface="Arial"/>
              </a:rPr>
              <a:t>DEVELOPER PACKAGE</a:t>
            </a:r>
          </a:p>
        </p:txBody>
      </p:sp>
      <p:sp>
        <p:nvSpPr>
          <p:cNvPr id="2" name="">
            <a:extLst xmlns:a="http://schemas.openxmlformats.org/drawingml/2006/main">
              <a:ext uri="{FF2B5EF4-FFF2-40B4-BE49-F238E27FC236}">
                <a16:creationId xmlns:a16="http://schemas.microsoft.com/office/drawing/2014/main" id="{286D9851-979D-4E2D-B127-B822BDE4990C}"/>
              </a:ext>
            </a:extLst>
          </p:cNvPr>
          <p:cNvSpPr>
            <a:spLocks xmlns:a="http://schemas.openxmlformats.org/drawingml/2006/main" noGrp="1"/>
          </p:cNvSpPr>
          <p:nvPr/>
        </p:nvSpPr>
        <p:spPr>
          <a:xfrm xmlns:a="http://schemas.openxmlformats.org/drawingml/2006/main">
            <a:off x="571500" y="819150"/>
            <a:ext cx="11049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Integration and evaluation</a:t>
            </a:r>
          </a:p>
        </p:txBody>
      </p:sp>
      <p:sp>
        <p:nvSpPr>
          <p:cNvPr id="3" name="">
            <a:extLst xmlns:a="http://schemas.openxmlformats.org/drawingml/2006/main">
              <a:ext uri="{FF2B5EF4-FFF2-40B4-BE49-F238E27FC236}">
                <a16:creationId xmlns:a16="http://schemas.microsoft.com/office/drawing/2014/main" id="{F1A7D3E5-832F-412A-9C59-4A2366E8C468}"/>
              </a:ext>
            </a:extLst>
          </p:cNvPr>
          <p:cNvSpPr>
            <a:spLocks xmlns:a="http://schemas.openxmlformats.org/drawingml/2006/main" noGrp="1"/>
          </p:cNvSpPr>
          <p:nvPr/>
        </p:nvSpPr>
        <p:spPr>
          <a:xfrm xmlns:a="http://schemas.openxmlformats.org/drawingml/2006/main">
            <a:off x="571500" y="6343650"/>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ADBCB4"/>
                </a:solidFill>
                <a:latin typeface="Arial"/>
                <a:ea typeface="Arial"/>
                <a:cs typeface="Arial"/>
              </a:defRPr>
            </a:pPr>
            <a:r>
              <a:rPr sz="1125" b="0">
                <a:solidFill>
                  <a:srgbClr val="ADBCB4"/>
                </a:solidFill>
                <a:latin typeface="Arial"/>
                <a:ea typeface="Arial"/>
                <a:cs typeface="Arial"/>
              </a:rPr>
              <a:t>ACTIONGATE / DEFOZO SOFTWARE HOUSE</a:t>
            </a:r>
          </a:p>
        </p:txBody>
      </p:sp>
      <p:sp>
        <p:nvSpPr>
          <p:cNvPr id="4" name="">
            <a:extLst xmlns:a="http://schemas.openxmlformats.org/drawingml/2006/main">
              <a:ext uri="{FF2B5EF4-FFF2-40B4-BE49-F238E27FC236}">
                <a16:creationId xmlns:a16="http://schemas.microsoft.com/office/drawing/2014/main" id="{8C235A82-F389-41E0-8352-E869384EDDA8}"/>
              </a:ext>
            </a:extLst>
          </p:cNvPr>
          <p:cNvSpPr>
            <a:spLocks xmlns:a="http://schemas.openxmlformats.org/drawingml/2006/main" noGrp="1"/>
          </p:cNvSpPr>
          <p:nvPr/>
        </p:nvSpPr>
        <p:spPr>
          <a:xfrm xmlns:a="http://schemas.openxmlformats.org/drawingml/2006/main">
            <a:off x="11115675" y="63436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B9F67A"/>
                </a:solidFill>
                <a:latin typeface="Arial"/>
                <a:ea typeface="Arial"/>
                <a:cs typeface="Arial"/>
              </a:defRPr>
            </a:pPr>
            <a:r>
              <a:rPr sz="1125" b="0">
                <a:solidFill>
                  <a:srgbClr val="B9F67A"/>
                </a:solidFill>
                <a:latin typeface="Arial"/>
                <a:ea typeface="Arial"/>
                <a:cs typeface="Arial"/>
              </a:rPr>
              <a:t>09</a:t>
            </a:r>
          </a:p>
        </p:txBody>
      </p:sp>
      <p:sp>
        <p:nvSpPr>
          <p:cNvPr id="5" name="">
            <a:extLst xmlns:a="http://schemas.openxmlformats.org/drawingml/2006/main">
              <a:ext uri="{FF2B5EF4-FFF2-40B4-BE49-F238E27FC236}">
                <a16:creationId xmlns:a16="http://schemas.microsoft.com/office/drawing/2014/main" id="{B96C5B30-6F42-45B8-8545-C6D0613D710B}"/>
              </a:ext>
            </a:extLst>
          </p:cNvPr>
          <p:cNvSpPr>
            <a:spLocks xmlns:a="http://schemas.openxmlformats.org/drawingml/2006/main" noGrp="1"/>
          </p:cNvSpPr>
          <p:nvPr/>
        </p:nvSpPr>
        <p:spPr>
          <a:xfrm xmlns:a="http://schemas.openxmlformats.org/drawingml/2006/main">
            <a:off x="571500" y="1943100"/>
            <a:ext cx="3762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B9F67A"/>
                </a:solidFill>
                <a:latin typeface="Arial"/>
                <a:ea typeface="Arial"/>
                <a:cs typeface="Arial"/>
              </a:defRPr>
            </a:pPr>
            <a:r>
              <a:rPr sz="2325" b="1">
                <a:solidFill>
                  <a:srgbClr val="B9F67A"/>
                </a:solidFill>
                <a:latin typeface="Arial"/>
                <a:ea typeface="Arial"/>
                <a:cs typeface="Arial"/>
              </a:rPr>
              <a:t>Existing clients</a:t>
            </a:r>
          </a:p>
        </p:txBody>
      </p:sp>
      <p:sp>
        <p:nvSpPr>
          <p:cNvPr id="6" name="">
            <a:extLst xmlns:a="http://schemas.openxmlformats.org/drawingml/2006/main">
              <a:ext uri="{FF2B5EF4-FFF2-40B4-BE49-F238E27FC236}">
                <a16:creationId xmlns:a16="http://schemas.microsoft.com/office/drawing/2014/main" id="{EFDC5CC9-72EE-47D7-AADE-209CFE268D2A}"/>
              </a:ext>
            </a:extLst>
          </p:cNvPr>
          <p:cNvSpPr>
            <a:spLocks xmlns:a="http://schemas.openxmlformats.org/drawingml/2006/main" noGrp="1"/>
          </p:cNvSpPr>
          <p:nvPr/>
        </p:nvSpPr>
        <p:spPr>
          <a:xfrm xmlns:a="http://schemas.openxmlformats.org/drawingml/2006/main">
            <a:off x="4762500" y="1943100"/>
            <a:ext cx="6762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EFF4F1"/>
                </a:solidFill>
                <a:latin typeface="Arial"/>
                <a:ea typeface="Arial"/>
                <a:cs typeface="Arial"/>
              </a:defRPr>
            </a:pPr>
            <a:r>
              <a:rPr sz="2025" b="0">
                <a:solidFill>
                  <a:srgbClr val="EFF4F1"/>
                </a:solidFill>
                <a:latin typeface="Arial"/>
                <a:ea typeface="Arial"/>
                <a:cs typeface="Arial"/>
              </a:rPr>
              <a:t>HTTP, Chat Completions and MCP interfaces. Python and TypeScript examples call the gateway.</a:t>
            </a:r>
          </a:p>
        </p:txBody>
      </p:sp>
      <p:sp>
        <p:nvSpPr>
          <p:cNvPr id="7" name="">
            <a:extLst xmlns:a="http://schemas.openxmlformats.org/drawingml/2006/main">
              <a:ext uri="{FF2B5EF4-FFF2-40B4-BE49-F238E27FC236}">
                <a16:creationId xmlns:a16="http://schemas.microsoft.com/office/drawing/2014/main" id="{A03D74F0-1881-418D-B9BC-4DBDF7135470}"/>
              </a:ext>
            </a:extLst>
          </p:cNvPr>
          <p:cNvSpPr>
            <a:spLocks xmlns:a="http://schemas.openxmlformats.org/drawingml/2006/main" noGrp="1"/>
          </p:cNvSpPr>
          <p:nvPr/>
        </p:nvSpPr>
        <p:spPr>
          <a:xfrm xmlns:a="http://schemas.openxmlformats.org/drawingml/2006/main">
            <a:off x="571500" y="3438525"/>
            <a:ext cx="3762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B9F67A"/>
                </a:solidFill>
                <a:latin typeface="Arial"/>
                <a:ea typeface="Arial"/>
                <a:cs typeface="Arial"/>
              </a:defRPr>
            </a:pPr>
            <a:r>
              <a:rPr sz="2325" b="1">
                <a:solidFill>
                  <a:srgbClr val="B9F67A"/>
                </a:solidFill>
                <a:latin typeface="Arial"/>
                <a:ea typeface="Arial"/>
                <a:cs typeface="Arial"/>
              </a:rPr>
              <a:t>Reproducible setup</a:t>
            </a:r>
          </a:p>
        </p:txBody>
      </p:sp>
      <p:sp>
        <p:nvSpPr>
          <p:cNvPr id="8" name="">
            <a:extLst xmlns:a="http://schemas.openxmlformats.org/drawingml/2006/main">
              <a:ext uri="{FF2B5EF4-FFF2-40B4-BE49-F238E27FC236}">
                <a16:creationId xmlns:a16="http://schemas.microsoft.com/office/drawing/2014/main" id="{9D0E1D58-D729-4789-8B21-C85F8B015A58}"/>
              </a:ext>
            </a:extLst>
          </p:cNvPr>
          <p:cNvSpPr>
            <a:spLocks xmlns:a="http://schemas.openxmlformats.org/drawingml/2006/main" noGrp="1"/>
          </p:cNvSpPr>
          <p:nvPr/>
        </p:nvSpPr>
        <p:spPr>
          <a:xfrm xmlns:a="http://schemas.openxmlformats.org/drawingml/2006/main">
            <a:off x="4762500" y="3438525"/>
            <a:ext cx="6762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EFF4F1"/>
                </a:solidFill>
                <a:latin typeface="Arial"/>
                <a:ea typeface="Arial"/>
                <a:cs typeface="Arial"/>
              </a:defRPr>
            </a:pPr>
            <a:r>
              <a:rPr sz="2025" b="0">
                <a:solidFill>
                  <a:srgbClr val="EFF4F1"/>
                </a:solidFill>
                <a:latin typeface="Arial"/>
                <a:ea typeface="Arial"/>
                <a:cs typeface="Arial"/>
              </a:rPr>
              <a:t>Compose configuration and a runbook for an independent installation.</a:t>
            </a:r>
          </a:p>
        </p:txBody>
      </p:sp>
      <p:sp>
        <p:nvSpPr>
          <p:cNvPr id="9" name="">
            <a:extLst xmlns:a="http://schemas.openxmlformats.org/drawingml/2006/main">
              <a:ext uri="{FF2B5EF4-FFF2-40B4-BE49-F238E27FC236}">
                <a16:creationId xmlns:a16="http://schemas.microsoft.com/office/drawing/2014/main" id="{76B8A319-98C7-4E66-8864-02F440A8732A}"/>
              </a:ext>
            </a:extLst>
          </p:cNvPr>
          <p:cNvSpPr>
            <a:spLocks xmlns:a="http://schemas.openxmlformats.org/drawingml/2006/main" noGrp="1"/>
          </p:cNvSpPr>
          <p:nvPr/>
        </p:nvSpPr>
        <p:spPr>
          <a:xfrm xmlns:a="http://schemas.openxmlformats.org/drawingml/2006/main">
            <a:off x="571500" y="4981575"/>
            <a:ext cx="37623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B9F67A"/>
                </a:solidFill>
                <a:latin typeface="Arial"/>
                <a:ea typeface="Arial"/>
                <a:cs typeface="Arial"/>
              </a:defRPr>
            </a:pPr>
            <a:r>
              <a:rPr sz="2325" b="1">
                <a:solidFill>
                  <a:srgbClr val="B9F67A"/>
                </a:solidFill>
                <a:latin typeface="Arial"/>
                <a:ea typeface="Arial"/>
                <a:cs typeface="Arial"/>
              </a:rPr>
              <a:t>Run the supplied tests</a:t>
            </a:r>
          </a:p>
        </p:txBody>
      </p:sp>
      <p:sp>
        <p:nvSpPr>
          <p:cNvPr id="10" name="">
            <a:extLst xmlns:a="http://schemas.openxmlformats.org/drawingml/2006/main">
              <a:ext uri="{FF2B5EF4-FFF2-40B4-BE49-F238E27FC236}">
                <a16:creationId xmlns:a16="http://schemas.microsoft.com/office/drawing/2014/main" id="{4771343B-5EA0-4E1D-8136-61DAB4F85F71}"/>
              </a:ext>
            </a:extLst>
          </p:cNvPr>
          <p:cNvSpPr>
            <a:spLocks xmlns:a="http://schemas.openxmlformats.org/drawingml/2006/main" noGrp="1"/>
          </p:cNvSpPr>
          <p:nvPr/>
        </p:nvSpPr>
        <p:spPr>
          <a:xfrm xmlns:a="http://schemas.openxmlformats.org/drawingml/2006/main">
            <a:off x="4762500" y="4981575"/>
            <a:ext cx="6762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EFF4F1"/>
                </a:solidFill>
                <a:latin typeface="Arial"/>
                <a:ea typeface="Arial"/>
                <a:cs typeface="Arial"/>
              </a:defRPr>
            </a:pPr>
            <a:r>
              <a:rPr sz="2025" b="0">
                <a:solidFill>
                  <a:srgbClr val="EFF4F1"/>
                </a:solidFill>
                <a:latin typeface="Arial"/>
                <a:ea typeface="Arial"/>
                <a:cs typeface="Arial"/>
              </a:rPr>
              <a:t>Reproduce allowed, redacted and blocked workflows with the supplied test suite.</a:t>
            </a:r>
          </a:p>
        </p:txBody>
      </p:sp>
    </p:spTree>
    <p:extLst>
      <p:ext uri="{BB962C8B-B14F-4D97-AF65-F5344CB8AC3E}">
        <p14:creationId xmlns:p14="http://schemas.microsoft.com/office/powerpoint/2010/main" val="1998553446"/>
      </p:ext>
    </p:extLst>
  </p:cSld>
</p:sld>
</file>

<file path=ppt/slides/slide10.xml><?xml version="1.0" encoding="utf-8"?>
<p:sld xmlns:p="http://schemas.openxmlformats.org/presentationml/2006/main">
  <p:cSld>
    <p:bg>
      <p:bgPr>
        <a:solidFill xmlns:a="http://schemas.openxmlformats.org/drawingml/2006/main">
          <a:srgbClr val="101416"/>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67CC9CBC-3707-425A-9FB7-03066E47BED1}"/>
              </a:ext>
            </a:extLst>
          </p:cNvPr>
          <p:cNvSpPr>
            <a:spLocks xmlns:a="http://schemas.openxmlformats.org/drawingml/2006/main" noGrp="1"/>
          </p:cNvSpPr>
          <p:nvPr/>
        </p:nvSpPr>
        <p:spPr>
          <a:xfrm xmlns:a="http://schemas.openxmlformats.org/drawingml/2006/main">
            <a:off x="571500" y="323850"/>
            <a:ext cx="11049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B9F67A"/>
                </a:solidFill>
                <a:latin typeface="Arial"/>
                <a:ea typeface="Arial"/>
                <a:cs typeface="Arial"/>
              </a:defRPr>
            </a:pPr>
            <a:r>
              <a:rPr sz="1275" b="1">
                <a:solidFill>
                  <a:srgbClr val="B9F67A"/>
                </a:solidFill>
                <a:latin typeface="Arial"/>
                <a:ea typeface="Arial"/>
                <a:cs typeface="Arial"/>
              </a:rPr>
              <a:t>ACTIONGATE</a:t>
            </a:r>
          </a:p>
        </p:txBody>
      </p:sp>
      <p:sp>
        <p:nvSpPr>
          <p:cNvPr id="2" name="">
            <a:extLst xmlns:a="http://schemas.openxmlformats.org/drawingml/2006/main">
              <a:ext uri="{FF2B5EF4-FFF2-40B4-BE49-F238E27FC236}">
                <a16:creationId xmlns:a16="http://schemas.microsoft.com/office/drawing/2014/main" id="{F1B345FA-2A07-40A4-9BBB-BCB888324C21}"/>
              </a:ext>
            </a:extLst>
          </p:cNvPr>
          <p:cNvSpPr>
            <a:spLocks xmlns:a="http://schemas.openxmlformats.org/drawingml/2006/main" noGrp="1"/>
          </p:cNvSpPr>
          <p:nvPr/>
        </p:nvSpPr>
        <p:spPr>
          <a:xfrm xmlns:a="http://schemas.openxmlformats.org/drawingml/2006/main">
            <a:off x="571500" y="819150"/>
            <a:ext cx="11049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EFF4F1"/>
                </a:solidFill>
                <a:latin typeface="Arial"/>
                <a:ea typeface="Arial"/>
                <a:cs typeface="Arial"/>
              </a:defRPr>
            </a:pPr>
            <a:r>
              <a:rPr sz="3450" b="1">
                <a:solidFill>
                  <a:srgbClr val="EFF4F1"/>
                </a:solidFill>
                <a:latin typeface="Arial"/>
                <a:ea typeface="Arial"/>
                <a:cs typeface="Arial"/>
              </a:rPr>
              <a:t>Independent evaluation</a:t>
            </a:r>
          </a:p>
        </p:txBody>
      </p:sp>
      <p:sp>
        <p:nvSpPr>
          <p:cNvPr id="3" name="">
            <a:extLst xmlns:a="http://schemas.openxmlformats.org/drawingml/2006/main">
              <a:ext uri="{FF2B5EF4-FFF2-40B4-BE49-F238E27FC236}">
                <a16:creationId xmlns:a16="http://schemas.microsoft.com/office/drawing/2014/main" id="{48FC8F8B-BC61-41AA-A30E-B405D5907298}"/>
              </a:ext>
            </a:extLst>
          </p:cNvPr>
          <p:cNvSpPr>
            <a:spLocks xmlns:a="http://schemas.openxmlformats.org/drawingml/2006/main" noGrp="1"/>
          </p:cNvSpPr>
          <p:nvPr/>
        </p:nvSpPr>
        <p:spPr>
          <a:xfrm xmlns:a="http://schemas.openxmlformats.org/drawingml/2006/main">
            <a:off x="571500" y="6343650"/>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ADBCB4"/>
                </a:solidFill>
                <a:latin typeface="Arial"/>
                <a:ea typeface="Arial"/>
                <a:cs typeface="Arial"/>
              </a:defRPr>
            </a:pPr>
            <a:r>
              <a:rPr sz="1125" b="0">
                <a:solidFill>
                  <a:srgbClr val="ADBCB4"/>
                </a:solidFill>
                <a:latin typeface="Arial"/>
                <a:ea typeface="Arial"/>
                <a:cs typeface="Arial"/>
              </a:rPr>
              <a:t>ACTIONGATE / DEFOZO SOFTWARE HOUSE</a:t>
            </a:r>
          </a:p>
        </p:txBody>
      </p:sp>
      <p:sp>
        <p:nvSpPr>
          <p:cNvPr id="4" name="">
            <a:extLst xmlns:a="http://schemas.openxmlformats.org/drawingml/2006/main">
              <a:ext uri="{FF2B5EF4-FFF2-40B4-BE49-F238E27FC236}">
                <a16:creationId xmlns:a16="http://schemas.microsoft.com/office/drawing/2014/main" id="{89DAEA33-2C07-4FEF-90C7-FADC4FA8C80A}"/>
              </a:ext>
            </a:extLst>
          </p:cNvPr>
          <p:cNvSpPr>
            <a:spLocks xmlns:a="http://schemas.openxmlformats.org/drawingml/2006/main" noGrp="1"/>
          </p:cNvSpPr>
          <p:nvPr/>
        </p:nvSpPr>
        <p:spPr>
          <a:xfrm xmlns:a="http://schemas.openxmlformats.org/drawingml/2006/main">
            <a:off x="11115675" y="63436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B9F67A"/>
                </a:solidFill>
                <a:latin typeface="Arial"/>
                <a:ea typeface="Arial"/>
                <a:cs typeface="Arial"/>
              </a:defRPr>
            </a:pPr>
            <a:r>
              <a:rPr sz="1125" b="0">
                <a:solidFill>
                  <a:srgbClr val="B9F67A"/>
                </a:solidFill>
                <a:latin typeface="Arial"/>
                <a:ea typeface="Arial"/>
                <a:cs typeface="Arial"/>
              </a:rPr>
              <a:t>10</a:t>
            </a:r>
          </a:p>
        </p:txBody>
      </p:sp>
      <p:sp>
        <p:nvSpPr>
          <p:cNvPr id="5" name="">
            <a:extLst xmlns:a="http://schemas.openxmlformats.org/drawingml/2006/main">
              <a:ext uri="{FF2B5EF4-FFF2-40B4-BE49-F238E27FC236}">
                <a16:creationId xmlns:a16="http://schemas.microsoft.com/office/drawing/2014/main" id="{1A5FF5A2-DC3F-49ED-9494-E71AF58F9D45}"/>
              </a:ext>
            </a:extLst>
          </p:cNvPr>
          <p:cNvSpPr>
            <a:spLocks xmlns:a="http://schemas.openxmlformats.org/drawingml/2006/main" noGrp="1"/>
          </p:cNvSpPr>
          <p:nvPr/>
        </p:nvSpPr>
        <p:spPr>
          <a:xfrm xmlns:a="http://schemas.openxmlformats.org/drawingml/2006/main">
            <a:off x="571500" y="1990725"/>
            <a:ext cx="10953750" cy="1581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B9F67A"/>
                </a:solidFill>
                <a:latin typeface="Arial"/>
                <a:ea typeface="Arial"/>
                <a:cs typeface="Arial"/>
              </a:defRPr>
            </a:pPr>
            <a:r>
              <a:rPr sz="3300" b="1">
                <a:solidFill>
                  <a:srgbClr val="B9F67A"/>
                </a:solidFill>
                <a:latin typeface="Arial"/>
                <a:ea typeface="Arial"/>
                <a:cs typeface="Arial"/>
              </a:rPr>
              <a:t>Supplier reviews with explicit</a:t>
            </a:r>
          </a:p>
          <a:p xmlns:a="http://schemas.openxmlformats.org/drawingml/2006/main">
            <a:pPr>
              <a:defRPr sz="3300" b="1">
                <a:solidFill>
                  <a:srgbClr val="B9F67A"/>
                </a:solidFill>
                <a:latin typeface="Arial"/>
                <a:ea typeface="Arial"/>
                <a:cs typeface="Arial"/>
              </a:defRPr>
            </a:pPr>
            <a:r>
              <a:rPr sz="3300" b="1">
                <a:solidFill>
                  <a:srgbClr val="B9F67A"/>
                </a:solidFill>
                <a:latin typeface="Arial"/>
                <a:ea typeface="Arial"/>
                <a:cs typeface="Arial"/>
              </a:rPr>
              <a:t>data access and spending permissions</a:t>
            </a:r>
          </a:p>
        </p:txBody>
      </p:sp>
      <p:sp>
        <p:nvSpPr>
          <p:cNvPr id="6" name="">
            <a:extLst xmlns:a="http://schemas.openxmlformats.org/drawingml/2006/main">
              <a:ext uri="{FF2B5EF4-FFF2-40B4-BE49-F238E27FC236}">
                <a16:creationId xmlns:a16="http://schemas.microsoft.com/office/drawing/2014/main" id="{D672C56B-83EB-4268-ACB8-1692E1DDDBB0}"/>
              </a:ext>
            </a:extLst>
          </p:cNvPr>
          <p:cNvSpPr>
            <a:spLocks xmlns:a="http://schemas.openxmlformats.org/drawingml/2006/main" noGrp="1"/>
          </p:cNvSpPr>
          <p:nvPr/>
        </p:nvSpPr>
        <p:spPr>
          <a:xfrm xmlns:a="http://schemas.openxmlformats.org/drawingml/2006/main">
            <a:off x="571500" y="4010025"/>
            <a:ext cx="1085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EFF4F1"/>
                </a:solidFill>
                <a:latin typeface="Arial"/>
                <a:ea typeface="Arial"/>
                <a:cs typeface="Arial"/>
              </a:defRPr>
            </a:pPr>
            <a:r>
              <a:rPr sz="2250" b="0">
                <a:solidFill>
                  <a:srgbClr val="EFF4F1"/>
                </a:solidFill>
                <a:latin typeface="Arial"/>
                <a:ea typeface="Arial"/>
                <a:cs typeface="Arial"/>
              </a:rPr>
              <a:t>743b-83-10-76-158.ngrok-free.app</a:t>
            </a:r>
          </a:p>
        </p:txBody>
      </p:sp>
      <p:sp>
        <p:nvSpPr>
          <p:cNvPr id="7" name="">
            <a:extLst xmlns:a="http://schemas.openxmlformats.org/drawingml/2006/main">
              <a:ext uri="{FF2B5EF4-FFF2-40B4-BE49-F238E27FC236}">
                <a16:creationId xmlns:a16="http://schemas.microsoft.com/office/drawing/2014/main" id="{6C530DE5-E6E1-4D31-B3F1-8B4F96F2BD82}"/>
              </a:ext>
            </a:extLst>
          </p:cNvPr>
          <p:cNvSpPr>
            <a:spLocks xmlns:a="http://schemas.openxmlformats.org/drawingml/2006/main" noGrp="1"/>
          </p:cNvSpPr>
          <p:nvPr/>
        </p:nvSpPr>
        <p:spPr>
          <a:xfrm xmlns:a="http://schemas.openxmlformats.org/drawingml/2006/main">
            <a:off x="571500" y="4543425"/>
            <a:ext cx="1085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ADBCB4"/>
                </a:solidFill>
                <a:latin typeface="Arial"/>
                <a:ea typeface="Arial"/>
                <a:cs typeface="Arial"/>
              </a:defRPr>
            </a:pPr>
            <a:r>
              <a:rPr sz="1650" b="0">
                <a:solidFill>
                  <a:srgbClr val="ADBCB4"/>
                </a:solidFill>
                <a:latin typeface="Arial"/>
                <a:ea typeface="Arial"/>
                <a:cs typeface="Arial"/>
              </a:rPr>
              <a:t>Jury access from Michał Kiełtyka / DEFOZO SOFTWARE HOUSE</a:t>
            </a:r>
          </a:p>
        </p:txBody>
      </p:sp>
      <p:sp>
        <p:nvSpPr>
          <p:cNvPr id="8" name="">
            <a:extLst xmlns:a="http://schemas.openxmlformats.org/drawingml/2006/main">
              <a:ext uri="{FF2B5EF4-FFF2-40B4-BE49-F238E27FC236}">
                <a16:creationId xmlns:a16="http://schemas.microsoft.com/office/drawing/2014/main" id="{BCDB6284-DEF2-4B69-A647-67C015599C76}"/>
              </a:ext>
            </a:extLst>
          </p:cNvPr>
          <p:cNvSpPr>
            <a:spLocks xmlns:a="http://schemas.openxmlformats.org/drawingml/2006/main" noGrp="1"/>
          </p:cNvSpPr>
          <p:nvPr/>
        </p:nvSpPr>
        <p:spPr>
          <a:xfrm xmlns:a="http://schemas.openxmlformats.org/drawingml/2006/main">
            <a:off x="571500" y="5057775"/>
            <a:ext cx="1085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ADBCB4"/>
                </a:solidFill>
                <a:latin typeface="Arial"/>
                <a:ea typeface="Arial"/>
                <a:cs typeface="Arial"/>
              </a:defRPr>
            </a:pPr>
            <a:r>
              <a:rPr sz="1950" b="0">
                <a:solidFill>
                  <a:srgbClr val="ADBCB4"/>
                </a:solidFill>
                <a:latin typeface="Arial"/>
                <a:ea typeface="Arial"/>
                <a:cs typeface="Arial"/>
              </a:rPr>
              <a:t>github.com/Defozo/actiongate-ai-control-layer</a:t>
            </a:r>
          </a:p>
        </p:txBody>
      </p:sp>
      <p:sp>
        <p:nvSpPr>
          <p:cNvPr id="9" name="">
            <a:extLst xmlns:a="http://schemas.openxmlformats.org/drawingml/2006/main">
              <a:ext uri="{FF2B5EF4-FFF2-40B4-BE49-F238E27FC236}">
                <a16:creationId xmlns:a16="http://schemas.microsoft.com/office/drawing/2014/main" id="{4C431A80-C8BF-4B2D-BCEF-DBE028880FC0}"/>
              </a:ext>
            </a:extLst>
          </p:cNvPr>
          <p:cNvSpPr>
            <a:spLocks xmlns:a="http://schemas.openxmlformats.org/drawingml/2006/main" noGrp="1"/>
          </p:cNvSpPr>
          <p:nvPr/>
        </p:nvSpPr>
        <p:spPr>
          <a:xfrm xmlns:a="http://schemas.openxmlformats.org/drawingml/2006/main">
            <a:off x="571500" y="5705475"/>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EFF4F1"/>
                </a:solidFill>
                <a:latin typeface="Arial"/>
                <a:ea typeface="Arial"/>
                <a:cs typeface="Arial"/>
              </a:defRPr>
            </a:pPr>
            <a:r>
              <a:rPr sz="1800" b="0">
                <a:solidFill>
                  <a:srgbClr val="EFF4F1"/>
                </a:solidFill>
                <a:latin typeface="Arial"/>
                <a:ea typeface="Arial"/>
                <a:cs typeface="Arial"/>
              </a:rPr>
              <a:t>Michał Kiełtyka / DEFOZO SOFTWARE HOUSE</a:t>
            </a:r>
          </a:p>
        </p:txBody>
      </p:sp>
    </p:spTree>
    <p:extLst>
      <p:ext uri="{BB962C8B-B14F-4D97-AF65-F5344CB8AC3E}">
        <p14:creationId xmlns:p14="http://schemas.microsoft.com/office/powerpoint/2010/main" val="195903633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ns0:coreProperties xmlns:dc="http://purl.org/dc/elements/1.1/" xmlns:ns0="http://schemas.openxmlformats.org/package/2006/metadata/core-properties" xmlns:ns2="http://purl.org/dc/terms/" xmlns:xsi="http://www.w3.org/2001/XMLSchema-instance">
  <dc:creator>Michał Kiełtyka | DEFOZO SOFTWARE HOUSE</dc:creator>
  <ns0:lastModifiedBy>Walnut Exporter</ns0:lastModifiedBy>
  <dc:title>ActionGate: AI Control Layer</dc:title>
  <ns2:created xsi:type="dcterms:W3CDTF">2026-10-04T05:23:34.9380000Z</ns2:created>
  <ns2:modified xsi:type="dcterms:W3CDTF">2026-10-04T05:23:34.9380000Z</ns2:modified>
  <dc:subject>HackYeah 2026 AI Control Layer</dc:subject>
</ns0:coreProperties>
</file>